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  <p:sldMasterId id="2147483731" r:id="rId6"/>
    <p:sldMasterId id="2147483738" r:id="rId7"/>
    <p:sldMasterId id="2147483765" r:id="rId8"/>
  </p:sldMasterIdLst>
  <p:notesMasterIdLst>
    <p:notesMasterId r:id="rId30"/>
  </p:notesMasterIdLst>
  <p:sldIdLst>
    <p:sldId id="256" r:id="rId9"/>
    <p:sldId id="866" r:id="rId10"/>
    <p:sldId id="876" r:id="rId11"/>
    <p:sldId id="877" r:id="rId12"/>
    <p:sldId id="878" r:id="rId13"/>
    <p:sldId id="867" r:id="rId14"/>
    <p:sldId id="257" r:id="rId15"/>
    <p:sldId id="879" r:id="rId16"/>
    <p:sldId id="880" r:id="rId17"/>
    <p:sldId id="868" r:id="rId18"/>
    <p:sldId id="258" r:id="rId19"/>
    <p:sldId id="859" r:id="rId20"/>
    <p:sldId id="870" r:id="rId21"/>
    <p:sldId id="869" r:id="rId22"/>
    <p:sldId id="860" r:id="rId23"/>
    <p:sldId id="861" r:id="rId24"/>
    <p:sldId id="871" r:id="rId25"/>
    <p:sldId id="862" r:id="rId26"/>
    <p:sldId id="863" r:id="rId27"/>
    <p:sldId id="864" r:id="rId28"/>
    <p:sldId id="865" r:id="rId2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E57EE1-6FF6-44D3-BBF8-F3C1590862B4}">
          <p14:sldIdLst>
            <p14:sldId id="256"/>
            <p14:sldId id="866"/>
            <p14:sldId id="876"/>
            <p14:sldId id="877"/>
            <p14:sldId id="878"/>
            <p14:sldId id="867"/>
            <p14:sldId id="257"/>
            <p14:sldId id="879"/>
            <p14:sldId id="880"/>
            <p14:sldId id="868"/>
            <p14:sldId id="258"/>
            <p14:sldId id="859"/>
            <p14:sldId id="870"/>
            <p14:sldId id="869"/>
            <p14:sldId id="860"/>
            <p14:sldId id="861"/>
            <p14:sldId id="871"/>
            <p14:sldId id="862"/>
            <p14:sldId id="863"/>
            <p14:sldId id="864"/>
            <p14:sldId id="8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AA9DF-A874-49B8-B5BC-138C1D327B37}" v="1" dt="2024-02-07T13:57:51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Wieczorek" userId="f297ac58-e7f5-43f5-90a5-072c15de3ff1" providerId="ADAL" clId="{80FAA9DF-A874-49B8-B5BC-138C1D327B37}"/>
    <pc:docChg chg="custSel modSld">
      <pc:chgData name="Agnieszka Wieczorek" userId="f297ac58-e7f5-43f5-90a5-072c15de3ff1" providerId="ADAL" clId="{80FAA9DF-A874-49B8-B5BC-138C1D327B37}" dt="2024-02-07T13:57:55.552" v="2" actId="27614"/>
      <pc:docMkLst>
        <pc:docMk/>
      </pc:docMkLst>
      <pc:sldChg chg="addSp delSp modSp mod">
        <pc:chgData name="Agnieszka Wieczorek" userId="f297ac58-e7f5-43f5-90a5-072c15de3ff1" providerId="ADAL" clId="{80FAA9DF-A874-49B8-B5BC-138C1D327B37}" dt="2024-02-07T13:57:55.552" v="2" actId="27614"/>
        <pc:sldMkLst>
          <pc:docMk/>
          <pc:sldMk cId="0" sldId="256"/>
        </pc:sldMkLst>
        <pc:picChg chg="add mod">
          <ac:chgData name="Agnieszka Wieczorek" userId="f297ac58-e7f5-43f5-90a5-072c15de3ff1" providerId="ADAL" clId="{80FAA9DF-A874-49B8-B5BC-138C1D327B37}" dt="2024-02-07T13:57:55.552" v="2" actId="27614"/>
          <ac:picMkLst>
            <pc:docMk/>
            <pc:sldMk cId="0" sldId="256"/>
            <ac:picMk id="3" creationId="{44EBB6F1-775B-679D-74A8-1761650590D4}"/>
          </ac:picMkLst>
        </pc:picChg>
        <pc:picChg chg="del">
          <ac:chgData name="Agnieszka Wieczorek" userId="f297ac58-e7f5-43f5-90a5-072c15de3ff1" providerId="ADAL" clId="{80FAA9DF-A874-49B8-B5BC-138C1D327B37}" dt="2024-02-07T13:57:40.663" v="0" actId="478"/>
          <ac:picMkLst>
            <pc:docMk/>
            <pc:sldMk cId="0" sldId="256"/>
            <ac:picMk id="89" creationId="{75A7C4A6-AEF1-1C2F-AB94-4B2EA73F2F08}"/>
          </ac:picMkLst>
        </pc:picChg>
      </pc:sldChg>
    </pc:docChg>
  </pc:docChgLst>
  <pc:docChgLst>
    <pc:chgData name="Pirita Lindholm" userId="374bce22-ec05-4716-9fe4-7d67c96ec2f1" providerId="ADAL" clId="{8F5287C9-6065-42A8-9997-A78FE4B05A2B}"/>
    <pc:docChg chg="delSld modSection">
      <pc:chgData name="Pirita Lindholm" userId="374bce22-ec05-4716-9fe4-7d67c96ec2f1" providerId="ADAL" clId="{8F5287C9-6065-42A8-9997-A78FE4B05A2B}" dt="2024-02-06T20:30:01.430" v="1" actId="47"/>
      <pc:docMkLst>
        <pc:docMk/>
      </pc:docMkLst>
      <pc:sldChg chg="del">
        <pc:chgData name="Pirita Lindholm" userId="374bce22-ec05-4716-9fe4-7d67c96ec2f1" providerId="ADAL" clId="{8F5287C9-6065-42A8-9997-A78FE4B05A2B}" dt="2024-02-06T20:30:01.430" v="1" actId="47"/>
        <pc:sldMkLst>
          <pc:docMk/>
          <pc:sldMk cId="193957674" sldId="853"/>
        </pc:sldMkLst>
      </pc:sldChg>
      <pc:sldChg chg="del">
        <pc:chgData name="Pirita Lindholm" userId="374bce22-ec05-4716-9fe4-7d67c96ec2f1" providerId="ADAL" clId="{8F5287C9-6065-42A8-9997-A78FE4B05A2B}" dt="2024-02-06T20:29:56.785" v="0" actId="47"/>
        <pc:sldMkLst>
          <pc:docMk/>
          <pc:sldMk cId="4136451372" sldId="8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E05E-584E-49AF-85AD-EA07D82C99E6}" type="datetimeFigureOut">
              <a:rPr lang="en-BE" smtClean="0"/>
              <a:t>07/02/2024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36021-B3BD-4333-9349-8E8938D8519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196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09107-D704-4959-946F-72FAF63BCC20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48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09107-D704-4959-946F-72FAF63BCC20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8070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09107-D704-4959-946F-72FAF63BCC20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9984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5F1B8-7EEE-49FF-BC40-E08E50C3F3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21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09107-D704-4959-946F-72FAF63BCC20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28491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09107-D704-4959-946F-72FAF63BCC20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910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5F1B8-7EEE-49FF-BC40-E08E50C3F38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76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09107-D704-4959-946F-72FAF63BCC20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4915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355E-EB17-4932-90E4-C4340A90D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120" y="1144441"/>
            <a:ext cx="4803612" cy="238760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974B9-CAD6-4D24-A6EB-26E77C7B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120" y="3669492"/>
            <a:ext cx="4811666" cy="9983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DD0D6-45B6-44FB-8661-322CDBBE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picture containing building, outdoor, fence&#10;&#10;Description generated with very high confidence">
            <a:extLst>
              <a:ext uri="{FF2B5EF4-FFF2-40B4-BE49-F238E27FC236}">
                <a16:creationId xmlns:a16="http://schemas.microsoft.com/office/drawing/2014/main" id="{A9D34638-F808-415D-A9CE-CD96048AA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-1" r="18912" b="-1"/>
          <a:stretch/>
        </p:blipFill>
        <p:spPr>
          <a:xfrm>
            <a:off x="6096000" y="0"/>
            <a:ext cx="609600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24D4E9-1604-48D6-ABC6-3D82F820209B}"/>
              </a:ext>
            </a:extLst>
          </p:cNvPr>
          <p:cNvSpPr/>
          <p:nvPr userDrawn="1"/>
        </p:nvSpPr>
        <p:spPr>
          <a:xfrm>
            <a:off x="613119" y="6222327"/>
            <a:ext cx="10965763" cy="158400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249B19-6297-4433-B960-DB2927833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2" b="28985"/>
          <a:stretch/>
        </p:blipFill>
        <p:spPr>
          <a:xfrm>
            <a:off x="368939" y="4805245"/>
            <a:ext cx="3131586" cy="12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8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 slide - offic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299EA94-864F-4BAB-AA8F-E27325DDD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1E1D9FA-9881-469D-9E07-BCD3E2B0E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648EE57-0793-4D2C-BA45-EE8209F198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17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 slide - building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tall building&#10;&#10;Description automatically generated">
            <a:extLst>
              <a:ext uri="{FF2B5EF4-FFF2-40B4-BE49-F238E27FC236}">
                <a16:creationId xmlns:a16="http://schemas.microsoft.com/office/drawing/2014/main" id="{2BF4C711-2F95-4E57-AA1F-CE702EC08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006B33E-6DFE-4C75-BB36-EFCB970E11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E37431-4244-4D62-A1F0-E507C56BA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39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 slide - peop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E363D434-6A5E-4937-965F-958BC0031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B2D0C87-8E55-475B-B53E-2CB9AD5AD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9E87193-20BC-492A-A0DD-BBB5E4CBD0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48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 slide - mountai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mountain&#10;&#10;Description automatically generated">
            <a:extLst>
              <a:ext uri="{FF2B5EF4-FFF2-40B4-BE49-F238E27FC236}">
                <a16:creationId xmlns:a16="http://schemas.microsoft.com/office/drawing/2014/main" id="{72150CED-195D-406F-B049-BEE92AD79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1B7E026-A959-4276-86E9-C5F0E52BA3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5CEE4C-1F6F-4007-A3D1-364A3CC77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23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 slide - na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94D2285F-9641-463A-9FAF-3A77DAF3F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532D171-EA87-4225-AAA9-582247557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DE5BCD-BA85-447C-9E4B-8A454802F7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140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0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934-7F6B-49DE-8647-DBC6EA4F9EB0}" type="datetime1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116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7C16-FC24-4040-854F-F6E83A0B2439}" type="datetime1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8725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12038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5046023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2" y="1825626"/>
            <a:ext cx="5046023" cy="412391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7C16-FC24-4040-854F-F6E83A0B2439}" type="datetime1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62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20445-DCAD-40A6-8CF3-23E7C7305350}" type="datetime1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91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461C37-6BA5-4624-9668-3D8E8E217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2355E-EB17-4932-90E4-C4340A90D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120" y="1144441"/>
            <a:ext cx="4803612" cy="238760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974B9-CAD6-4D24-A6EB-26E77C7BFE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120" y="3669492"/>
            <a:ext cx="4811666" cy="9983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 </a:t>
            </a:r>
            <a:r>
              <a:rPr lang="en-GB" sz="2000">
                <a:latin typeface="Century Gothic" panose="020B0502020202020204" pitchFamily="34" charset="0"/>
              </a:rPr>
              <a:t>|</a:t>
            </a:r>
            <a:r>
              <a:rPr lang="en-US" sz="2000">
                <a:latin typeface="Century Gothic" panose="020B0502020202020204" pitchFamily="34" charset="0"/>
              </a:rPr>
              <a:t> Time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24D4E9-1604-48D6-ABC6-3D82F820209B}"/>
              </a:ext>
            </a:extLst>
          </p:cNvPr>
          <p:cNvSpPr/>
          <p:nvPr userDrawn="1"/>
        </p:nvSpPr>
        <p:spPr>
          <a:xfrm>
            <a:off x="613119" y="6222327"/>
            <a:ext cx="10965763" cy="158400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9C54FE-DA72-49BA-BF6B-D9BCE4F30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2" b="28985"/>
          <a:stretch/>
        </p:blipFill>
        <p:spPr>
          <a:xfrm>
            <a:off x="368939" y="4805245"/>
            <a:ext cx="3131586" cy="12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32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8A0B-349E-4FC1-978E-33DB08D731A6}" type="datetime1">
              <a:rPr lang="fi-FI" smtClean="0"/>
              <a:t>7.2.2024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1878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4502-26C1-427A-9C62-74FC57A64DA8}" type="datetime1">
              <a:rPr lang="fi-FI" smtClean="0"/>
              <a:t>7.2.2024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9151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03382-9938-416B-BAEA-7CD3730874C2}" type="datetime1">
              <a:rPr lang="fi-FI" smtClean="0"/>
              <a:t>7.2.2024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316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74F5-0D35-4EB2-A6C7-D58A1835D4F6}" type="datetime1">
              <a:rPr lang="fi-FI" smtClean="0"/>
              <a:t>7.2.2024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934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9B47-386D-471F-B3A8-6287DF7AAAE0}" type="datetime1">
              <a:rPr lang="fi-FI" smtClean="0"/>
              <a:t>7.2.2024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2334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7624-6DC4-41AA-A6BA-891E507DCA7F}" type="datetime1">
              <a:rPr lang="fi-FI" smtClean="0"/>
              <a:t>7.2.2024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583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4B7B2-8A6B-4071-AEB2-0276D57511A0}" type="datetime1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DAEC2A-E2F6-4503-A828-C046896370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076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">
    <p:bg>
      <p:bgPr>
        <a:solidFill>
          <a:srgbClr val="3AAA35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1EE0-B343-0068-A46A-26CB3AF56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00" y="365125"/>
            <a:ext cx="10815363" cy="103972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een titel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5239956-6196-2969-8579-C55AED5AB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00" y="1504604"/>
            <a:ext cx="10815363" cy="448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A3A147A1-B27E-79B4-6929-24498542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124" y="6412105"/>
            <a:ext cx="6454647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6246C82-F589-D0FC-7AA3-EBE0CECF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700" y="6412105"/>
            <a:ext cx="756425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0B817-9336-A743-BAD3-66EA27400BB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958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Energy">
    <p:bg>
      <p:bgPr>
        <a:solidFill>
          <a:srgbClr val="9B148E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1EE0-B343-0068-A46A-26CB3AF56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00" y="365125"/>
            <a:ext cx="10815363" cy="103972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een titel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5239956-6196-2969-8579-C55AED5AB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00" y="1504604"/>
            <a:ext cx="10815363" cy="448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E4E816D2-8128-FC08-AD70-0054192B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124" y="6412105"/>
            <a:ext cx="6454647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FA0503B-0895-A791-0F91-A8C290A4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700" y="6412105"/>
            <a:ext cx="756425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0B817-9336-A743-BAD3-66EA27400BB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769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Industry and Technology">
    <p:bg>
      <p:bgPr>
        <a:solidFill>
          <a:srgbClr val="363590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1EE0-B343-0068-A46A-26CB3AF56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00" y="365125"/>
            <a:ext cx="10815363" cy="103972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een titel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5239956-6196-2969-8579-C55AED5AB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00" y="1504604"/>
            <a:ext cx="10815363" cy="448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5651A2CC-BE44-C0AF-8ED5-C69CBB06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124" y="6412105"/>
            <a:ext cx="6454647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69FDD05F-01BC-DC1F-A25D-32FA07E5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700" y="6412105"/>
            <a:ext cx="756425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0B817-9336-A743-BAD3-66EA27400BB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4484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3" y="365126"/>
            <a:ext cx="10804267" cy="8290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D091C-86A3-496F-81CF-98147B2D564F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AD8B9-CC77-47B9-BB35-A288017625DF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9B6FBA-D2BC-40FD-A4FA-AC42C8463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6" b="27911"/>
          <a:stretch/>
        </p:blipFill>
        <p:spPr>
          <a:xfrm>
            <a:off x="465385" y="6176963"/>
            <a:ext cx="1389529" cy="6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7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ing Smart and Sustainable Food">
    <p:bg>
      <p:bgPr>
        <a:solidFill>
          <a:srgbClr val="C2D900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1EE0-B343-0068-A46A-26CB3AF56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00" y="365125"/>
            <a:ext cx="10815363" cy="103972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een titel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5239956-6196-2969-8579-C55AED5AB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00" y="1504604"/>
            <a:ext cx="10815363" cy="448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E84251DE-D311-D9CF-BF85-501D136B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124" y="6412105"/>
            <a:ext cx="6454647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85B70D8D-0B27-6F85-AF85-B0E66034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700" y="6412105"/>
            <a:ext cx="756425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0B817-9336-A743-BAD3-66EA27400BB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7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and Circular">
    <p:bg>
      <p:bgPr>
        <a:solidFill>
          <a:srgbClr val="FF8100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1EE0-B343-0068-A46A-26CB3AF56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00" y="365125"/>
            <a:ext cx="10815363" cy="103972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een titel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5239956-6196-2969-8579-C55AED5AB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00" y="1504604"/>
            <a:ext cx="10815363" cy="448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E82145F2-7F16-3E49-6DB5-1F5F3EB6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124" y="6412105"/>
            <a:ext cx="6454647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5D40A01-EFEC-016A-D829-F06DA314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700" y="6412105"/>
            <a:ext cx="756425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0B817-9336-A743-BAD3-66EA27400BB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2540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vention and Medtech">
    <p:bg>
      <p:bgPr>
        <a:solidFill>
          <a:srgbClr val="00DEE9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31EE0-B343-0068-A46A-26CB3AF56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00" y="365125"/>
            <a:ext cx="10815363" cy="103972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een titel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5239956-6196-2969-8579-C55AED5AB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00" y="1504604"/>
            <a:ext cx="10815363" cy="4488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8F3B2D0C-987A-CFA4-5E0F-3C36C16F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124" y="6412105"/>
            <a:ext cx="6454647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AA178A92-121A-A5F5-99DE-DD6011E3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700" y="6412105"/>
            <a:ext cx="756425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B0B817-9336-A743-BAD3-66EA27400BB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206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">
    <p:bg>
      <p:bgPr>
        <a:solidFill>
          <a:srgbClr val="3AAA35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B1AAE98-69A3-EB52-D43A-C83D2AA6F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626" y="227787"/>
            <a:ext cx="4294220" cy="630267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ED39AB53-2841-0A76-C70E-94580D107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674" y="4633671"/>
            <a:ext cx="6029325" cy="843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om contactgegevens toe te voegen</a:t>
            </a:r>
          </a:p>
        </p:txBody>
      </p:sp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3B60C5D1-08C0-46D0-9410-A10ACC973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1675" y="2337930"/>
            <a:ext cx="6029325" cy="2204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buNone/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Bedankt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33873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Energy">
    <p:bg>
      <p:bgPr>
        <a:gradFill>
          <a:gsLst>
            <a:gs pos="14000">
              <a:srgbClr val="9B148E"/>
            </a:gs>
            <a:gs pos="100000">
              <a:srgbClr val="FF4AA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301B1F3-CB5E-208E-F04F-6D9B02DC0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626" y="227787"/>
            <a:ext cx="4294219" cy="6302671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FAA25BED-6702-C9CF-C140-02345A1984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674" y="4633671"/>
            <a:ext cx="6029325" cy="843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om contactgegevens toe te voegen</a:t>
            </a:r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E534B2AB-824E-B3EA-C469-7D79217796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1675" y="2337930"/>
            <a:ext cx="6029325" cy="2204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buNone/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Bedankt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26962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Industry and Technology">
    <p:bg>
      <p:bgPr>
        <a:gradFill>
          <a:gsLst>
            <a:gs pos="14000">
              <a:srgbClr val="363590"/>
            </a:gs>
            <a:gs pos="100000">
              <a:srgbClr val="008ED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D00822-8E6A-B957-AA34-DC9EC0B18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626" y="227788"/>
            <a:ext cx="4294219" cy="6302669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020AC134-BDDB-1B0D-A365-9BF4A1602D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674" y="4633671"/>
            <a:ext cx="6029325" cy="843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om contactgegevens toe te voegen</a:t>
            </a:r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14A81E9E-D864-5FDA-D87D-C8FB876D9F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1675" y="2337930"/>
            <a:ext cx="6029325" cy="2204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buNone/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Bedankt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1595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ing Smart and Sustainable Food">
    <p:bg>
      <p:bgPr>
        <a:gradFill>
          <a:gsLst>
            <a:gs pos="14000">
              <a:srgbClr val="3AAA35"/>
            </a:gs>
            <a:gs pos="100000">
              <a:srgbClr val="C2D9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D00822-8E6A-B957-AA34-DC9EC0B18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626" y="227788"/>
            <a:ext cx="4294218" cy="6302669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4FCBA6A7-CC3B-A3EF-BC17-E8AA82087D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674" y="4633671"/>
            <a:ext cx="6029325" cy="843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om contactgegevens toe te voegen</a:t>
            </a:r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1E4D4A2B-4F8D-F407-52B3-4A784E3EF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1675" y="2337930"/>
            <a:ext cx="6029325" cy="2204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buNone/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Bedankt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42612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and Circular">
    <p:bg>
      <p:bgPr>
        <a:gradFill>
          <a:gsLst>
            <a:gs pos="14000">
              <a:srgbClr val="FF8100"/>
            </a:gs>
            <a:gs pos="99000">
              <a:srgbClr val="FFCE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D00822-8E6A-B957-AA34-DC9EC0B18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626" y="227788"/>
            <a:ext cx="4294218" cy="6302668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F5F5291B-6479-384E-EACB-1C80B593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674" y="4633671"/>
            <a:ext cx="6029325" cy="843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om contactgegevens toe te voegen</a:t>
            </a:r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148D80CA-D79E-F43C-3CED-F87E8CA7E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1675" y="2337930"/>
            <a:ext cx="6029325" cy="2204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buNone/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Bedankt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336885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vention and Medtech">
    <p:bg>
      <p:bgPr>
        <a:gradFill>
          <a:gsLst>
            <a:gs pos="14000">
              <a:srgbClr val="008ED8"/>
            </a:gs>
            <a:gs pos="98000">
              <a:srgbClr val="24E0EC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D00822-8E6A-B957-AA34-DC9EC0B18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626" y="227788"/>
            <a:ext cx="4294217" cy="6302668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0A9F9DBA-68C6-DE2D-7563-4577C001A0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674" y="4633671"/>
            <a:ext cx="6029325" cy="843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om contactgegevens toe te voegen</a:t>
            </a:r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63D77DF9-8D4A-A206-CC8A-6B15A58BD0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1675" y="2337930"/>
            <a:ext cx="6029325" cy="2204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500"/>
              </a:lnSpc>
              <a:buNone/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Bedankt voor uw aandacht!</a:t>
            </a:r>
          </a:p>
        </p:txBody>
      </p:sp>
    </p:spTree>
    <p:extLst>
      <p:ext uri="{BB962C8B-B14F-4D97-AF65-F5344CB8AC3E}">
        <p14:creationId xmlns:p14="http://schemas.microsoft.com/office/powerpoint/2010/main" val="9552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65E2A-8D84-4F2C-ACCB-37CA14177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C0824A-5324-4C5D-A904-62C5B8862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5BB7BB-CB2F-439B-ADF5-56C88E9C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8880A-3030-4A41-A685-E72DE187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43E7A4-469F-41A7-B039-53B9D68D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13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3" y="365126"/>
            <a:ext cx="10641435" cy="8290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19762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D091C-86A3-496F-81CF-98147B2D564F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AD8B9-CC77-47B9-BB35-A288017625DF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D363E-56BA-4882-A7F3-DD3FE546F9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143" y="1825625"/>
            <a:ext cx="4441825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C1EDA3-0F40-4DE5-B938-E97DA07E8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6" b="27911"/>
          <a:stretch/>
        </p:blipFill>
        <p:spPr>
          <a:xfrm>
            <a:off x="465385" y="6176963"/>
            <a:ext cx="1389529" cy="6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01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6F3B8-8DB7-45E1-8F15-B38654F4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8EFF38-358B-461E-9A4C-233F01A12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471D6-A18B-4D1C-971D-69E361BF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732EC-0CB0-4FA5-A1B7-4F011B64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D2EA6-ECED-435A-A9A7-0D7C2B35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923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DCF42-E41E-47DB-96E3-54AEB945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489B6-A9E6-4E62-9C06-BE2F6B243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A24B95-2F1F-4282-9D0E-43A10BC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611BF-84BC-458A-A0C3-CA1F72BE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98605-DA06-42FE-8B58-7C379807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727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E4363-CBC8-4444-B63C-7AD3D33B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60BCA3-621B-4417-A3B0-39AEFB572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128F48-E8A5-4B28-902E-1CEA6D95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69207B-3B52-4734-94C1-3C729458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50EDC3-57F7-454B-B448-F61CB149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AB4499-D3AA-4B81-B1D1-21FBCBBC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808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A05C9-2697-4DC7-B4FB-55F74682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1B09B0-E024-43B5-A9B6-8B9C6B4A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38822D-F231-4F72-B041-4776AC9BE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700CDC-53B3-436B-ADBA-39E0EAAA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4951CB-EAE0-4356-839C-2E2795B1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DC522F9-4B8A-410A-999F-2C06C715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6DE797-3BCF-4B9F-A6BA-6BA092D3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73267E-F503-4ECB-BA7F-BDB2B15B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3043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F07CA-121F-4890-9FF3-17F998E79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F359B0-420E-409D-BF18-4E2FB5B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5910CA-5C67-4369-8EE5-2E46BE35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6FD334-0ED9-41CF-84D2-9D6C4D41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631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9F319F-1C4D-40C4-BE48-193A127F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92FAAB0-8DBF-4BCF-B22F-35D7EFAA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01061C-3EA2-4555-873F-937323EC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828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F810B-BA75-423D-9116-65CD9F36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1BBC56-5007-4750-A8E4-BFCEAD3E7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C0031B-46ED-4F94-8415-FB299982E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0DCEF4-1294-49EF-879C-92ED4F0A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842290-8CAF-4991-8CA4-B2A28813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6F0F-4149-48F0-82D3-649D1C71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197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CA483-5299-48FC-AA9E-BCCF74388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970CCD-F334-47B9-9EB9-83E275493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B36A49-15C0-462F-A92A-5516B4431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11FC62-48F6-4BF0-AFCA-5F065FEE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55E7-6709-4B12-BEEB-F343EBD4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A7180-55A5-40B9-BB98-59A142D9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627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E799F-B4A1-42DD-AE21-17A90C1E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9F97C9-F07F-41B4-8C78-F7A4485FF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6FE266-AC35-434D-B3B8-70CCAAA4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0C4BE8-0DE7-4F58-80EA-9746B60C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137126-C73D-41B8-BD95-4DA83DB2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395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069A38-16CD-4CB5-88D9-DEA0566EE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4AB8E5-E74E-4626-BAA5-7721DB383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E73B1-7115-45A5-921E-51151BDC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B62CDA-D1B5-43DD-92F7-08E47331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252A7-3B83-4D15-BDAA-935397B90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05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D363E-56BA-4882-A7F3-DD3FE546F9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0175" y="1"/>
            <a:ext cx="444182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3" y="365126"/>
            <a:ext cx="6861461" cy="829082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6572795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D091C-86A3-496F-81CF-98147B2D564F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D5FE16-5DE6-482B-B785-36AA78572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6" b="27911"/>
          <a:stretch/>
        </p:blipFill>
        <p:spPr>
          <a:xfrm>
            <a:off x="465385" y="6176963"/>
            <a:ext cx="1389529" cy="6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9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75200" y="2059201"/>
            <a:ext cx="11285429" cy="3674056"/>
          </a:xfr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13"/>
          </p:nvPr>
        </p:nvSpPr>
        <p:spPr>
          <a:xfrm>
            <a:off x="475199" y="1268413"/>
            <a:ext cx="11428800" cy="42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="1"/>
            </a:lvl1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57317D1-F515-4C02-A46C-528D4A49D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37600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DFBE9-F4C0-4837-A6D8-4D96152B7A03}" type="slidenum">
              <a:rPr lang="ca-ES" altLang="en-US"/>
              <a:pPr>
                <a:defRPr/>
              </a:pPr>
              <a:t>‹#›</a:t>
            </a:fld>
            <a:endParaRPr lang="ca-ES" altLang="en-US"/>
          </a:p>
        </p:txBody>
      </p:sp>
    </p:spTree>
    <p:extLst>
      <p:ext uri="{BB962C8B-B14F-4D97-AF65-F5344CB8AC3E}">
        <p14:creationId xmlns:p14="http://schemas.microsoft.com/office/powerpoint/2010/main" val="4765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D363E-56BA-4882-A7F3-DD3FE546F9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4182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4150" y="315506"/>
            <a:ext cx="6373781" cy="829082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150" y="1782082"/>
            <a:ext cx="6373781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CC02E-10A1-451B-B245-733481D4E419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40551A-57DB-45DC-96A3-373946D35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6" b="27911"/>
          <a:stretch/>
        </p:blipFill>
        <p:spPr>
          <a:xfrm>
            <a:off x="4246401" y="6164765"/>
            <a:ext cx="1389529" cy="6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C00C3-553C-4BD6-8379-CEFF6604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034F37-F14F-465B-A68C-188A84119759}"/>
              </a:ext>
            </a:extLst>
          </p:cNvPr>
          <p:cNvSpPr txBox="1">
            <a:spLocks/>
          </p:cNvSpPr>
          <p:nvPr userDrawn="1"/>
        </p:nvSpPr>
        <p:spPr>
          <a:xfrm>
            <a:off x="549533" y="365126"/>
            <a:ext cx="10641435" cy="829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74C97D-B030-4836-BB12-179E990B9C8C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D33EB-9C98-490A-91AF-2C78B64DCF83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62EB35-EBA6-43F3-982B-5649E5660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6" b="27911"/>
          <a:stretch/>
        </p:blipFill>
        <p:spPr>
          <a:xfrm>
            <a:off x="465385" y="6176963"/>
            <a:ext cx="1389529" cy="6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7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 slide - BXL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intage photo of a large city&#10;&#10;Description automatically generated">
            <a:extLst>
              <a:ext uri="{FF2B5EF4-FFF2-40B4-BE49-F238E27FC236}">
                <a16:creationId xmlns:a16="http://schemas.microsoft.com/office/drawing/2014/main" id="{21AD2244-5649-413E-BE01-94B84AB09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6"/>
            <a:ext cx="12192000" cy="68607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53A2F1-2830-4FC2-AEEC-1ED8FC04D2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467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06C1E2-C0D7-4D13-9C95-822F8A2C76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A3E237-A300-49CA-876B-A7C7C5815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68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slide - pe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4E57067D-7D29-417F-A638-7B75AE383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356EFF7-6AB7-4D04-AE70-2E421DB83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EA596E-DD25-4BFB-AA9B-C29106AF61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16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F1620-1165-4CFF-82FC-94F8254C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9013A-AA0C-4038-B718-2410C2184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D8AB8-A3FC-4A39-8861-194A30884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BA35F-9674-4424-886D-05FA8994C012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3F325-6210-441E-8675-C538C8069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AE8DB-8665-4121-A610-7D0065D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60F3A-499A-4D39-A732-B4E50E099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95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7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610600" y="63653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325A"/>
                </a:solidFill>
              </a:defRPr>
            </a:lvl1pPr>
          </a:lstStyle>
          <a:p>
            <a:fld id="{1DDE080B-47C1-4D70-BDEA-20BE09F781FE}" type="datetime1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E325A"/>
                </a:solidFill>
              </a:defRPr>
            </a:lvl1pPr>
          </a:lstStyle>
          <a:p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2" y="5781131"/>
            <a:ext cx="2285897" cy="13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3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E325A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E325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E325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325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325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325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wit, zwart, Rechthoek&#10;&#10;Automatisch gegenereerde beschrijving">
            <a:extLst>
              <a:ext uri="{FF2B5EF4-FFF2-40B4-BE49-F238E27FC236}">
                <a16:creationId xmlns:a16="http://schemas.microsoft.com/office/drawing/2014/main" id="{60BCA420-5471-0CD4-F391-95C15F1CD0A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117562"/>
            <a:ext cx="12192001" cy="17404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E09B497-19FA-6747-2F7B-B294443A06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982200" y="6310312"/>
            <a:ext cx="154037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024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wit, zwart, Rechthoek&#10;&#10;Automatisch gegenereerde beschrijving">
            <a:extLst>
              <a:ext uri="{FF2B5EF4-FFF2-40B4-BE49-F238E27FC236}">
                <a16:creationId xmlns:a16="http://schemas.microsoft.com/office/drawing/2014/main" id="{F2F82B7B-F9D9-05E3-47C0-0CBCCF977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117562"/>
            <a:ext cx="12192001" cy="17404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E09B497-19FA-6747-2F7B-B294443A06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982200" y="6310312"/>
            <a:ext cx="154037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5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024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4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5CC610B-1ED2-4F34-B896-E711253A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73C951-ACDD-4C60-B331-A3459FE65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0173D3-AEBB-4A9C-8C58-9FB0A88A2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FE2C3-F1FC-48CF-A029-356E894C5F1F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C0DDCA-B86F-459B-8489-A3C8AE0E0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0D4A1E-C4DA-455B-A43E-43481E771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2DEA8-8C74-443F-8394-2ED1F4C86F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46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errin.eu/projects/ripeet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3885874" y="1716027"/>
            <a:ext cx="1606215" cy="538411"/>
          </a:xfrm>
          <a:custGeom>
            <a:avLst/>
            <a:gdLst/>
            <a:ahLst/>
            <a:cxnLst/>
            <a:rect l="l" t="t" r="r" b="b"/>
            <a:pathLst>
              <a:path w="634554" h="212705">
                <a:moveTo>
                  <a:pt x="106353" y="0"/>
                </a:moveTo>
                <a:lnTo>
                  <a:pt x="528201" y="0"/>
                </a:lnTo>
                <a:cubicBezTo>
                  <a:pt x="556408" y="0"/>
                  <a:pt x="583459" y="11205"/>
                  <a:pt x="603404" y="31150"/>
                </a:cubicBezTo>
                <a:cubicBezTo>
                  <a:pt x="623349" y="51095"/>
                  <a:pt x="634554" y="78146"/>
                  <a:pt x="634554" y="106353"/>
                </a:cubicBezTo>
                <a:lnTo>
                  <a:pt x="634554" y="106353"/>
                </a:lnTo>
                <a:cubicBezTo>
                  <a:pt x="634554" y="165090"/>
                  <a:pt x="586938" y="212705"/>
                  <a:pt x="52820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6243319" y="1716027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9" name="Freeform 19"/>
          <p:cNvSpPr/>
          <p:nvPr/>
        </p:nvSpPr>
        <p:spPr>
          <a:xfrm>
            <a:off x="8529876" y="1731339"/>
            <a:ext cx="2302581" cy="538411"/>
          </a:xfrm>
          <a:custGeom>
            <a:avLst/>
            <a:gdLst/>
            <a:ahLst/>
            <a:cxnLst/>
            <a:rect l="l" t="t" r="r" b="b"/>
            <a:pathLst>
              <a:path w="909662" h="212705">
                <a:moveTo>
                  <a:pt x="106353" y="0"/>
                </a:moveTo>
                <a:lnTo>
                  <a:pt x="803309" y="0"/>
                </a:lnTo>
                <a:cubicBezTo>
                  <a:pt x="831516" y="0"/>
                  <a:pt x="858567" y="11205"/>
                  <a:pt x="878512" y="31150"/>
                </a:cubicBezTo>
                <a:cubicBezTo>
                  <a:pt x="898457" y="51095"/>
                  <a:pt x="909662" y="78146"/>
                  <a:pt x="909662" y="106353"/>
                </a:cubicBezTo>
                <a:lnTo>
                  <a:pt x="909662" y="106353"/>
                </a:lnTo>
                <a:cubicBezTo>
                  <a:pt x="909662" y="165090"/>
                  <a:pt x="862046" y="212705"/>
                  <a:pt x="803309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41" name="Freeform 41"/>
          <p:cNvSpPr/>
          <p:nvPr/>
        </p:nvSpPr>
        <p:spPr>
          <a:xfrm>
            <a:off x="6328276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51" name="Freeform 51"/>
          <p:cNvSpPr/>
          <p:nvPr/>
        </p:nvSpPr>
        <p:spPr>
          <a:xfrm>
            <a:off x="9586751" y="6270341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3" name="Freeform 63"/>
          <p:cNvSpPr/>
          <p:nvPr/>
        </p:nvSpPr>
        <p:spPr>
          <a:xfrm>
            <a:off x="2292891" y="4085295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9" name="Freeform 69"/>
          <p:cNvSpPr/>
          <p:nvPr/>
        </p:nvSpPr>
        <p:spPr>
          <a:xfrm>
            <a:off x="8167763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4" name="Freeform 74"/>
          <p:cNvSpPr/>
          <p:nvPr/>
        </p:nvSpPr>
        <p:spPr>
          <a:xfrm>
            <a:off x="131770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7" name="Freeform 77"/>
          <p:cNvSpPr/>
          <p:nvPr/>
        </p:nvSpPr>
        <p:spPr>
          <a:xfrm>
            <a:off x="2065977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pic>
        <p:nvPicPr>
          <p:cNvPr id="3" name="Picture 2" descr="A diagram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44EBB6F1-775B-679D-74A8-176165059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3885874" y="1716027"/>
            <a:ext cx="1606215" cy="538411"/>
          </a:xfrm>
          <a:custGeom>
            <a:avLst/>
            <a:gdLst/>
            <a:ahLst/>
            <a:cxnLst/>
            <a:rect l="l" t="t" r="r" b="b"/>
            <a:pathLst>
              <a:path w="634554" h="212705">
                <a:moveTo>
                  <a:pt x="106353" y="0"/>
                </a:moveTo>
                <a:lnTo>
                  <a:pt x="528201" y="0"/>
                </a:lnTo>
                <a:cubicBezTo>
                  <a:pt x="556408" y="0"/>
                  <a:pt x="583459" y="11205"/>
                  <a:pt x="603404" y="31150"/>
                </a:cubicBezTo>
                <a:cubicBezTo>
                  <a:pt x="623349" y="51095"/>
                  <a:pt x="634554" y="78146"/>
                  <a:pt x="634554" y="106353"/>
                </a:cubicBezTo>
                <a:lnTo>
                  <a:pt x="634554" y="106353"/>
                </a:lnTo>
                <a:cubicBezTo>
                  <a:pt x="634554" y="165090"/>
                  <a:pt x="586938" y="212705"/>
                  <a:pt x="52820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6243319" y="1716027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9" name="Freeform 19"/>
          <p:cNvSpPr/>
          <p:nvPr/>
        </p:nvSpPr>
        <p:spPr>
          <a:xfrm>
            <a:off x="8529876" y="1731339"/>
            <a:ext cx="2302581" cy="538411"/>
          </a:xfrm>
          <a:custGeom>
            <a:avLst/>
            <a:gdLst/>
            <a:ahLst/>
            <a:cxnLst/>
            <a:rect l="l" t="t" r="r" b="b"/>
            <a:pathLst>
              <a:path w="909662" h="212705">
                <a:moveTo>
                  <a:pt x="106353" y="0"/>
                </a:moveTo>
                <a:lnTo>
                  <a:pt x="803309" y="0"/>
                </a:lnTo>
                <a:cubicBezTo>
                  <a:pt x="831516" y="0"/>
                  <a:pt x="858567" y="11205"/>
                  <a:pt x="878512" y="31150"/>
                </a:cubicBezTo>
                <a:cubicBezTo>
                  <a:pt x="898457" y="51095"/>
                  <a:pt x="909662" y="78146"/>
                  <a:pt x="909662" y="106353"/>
                </a:cubicBezTo>
                <a:lnTo>
                  <a:pt x="909662" y="106353"/>
                </a:lnTo>
                <a:cubicBezTo>
                  <a:pt x="909662" y="165090"/>
                  <a:pt x="862046" y="212705"/>
                  <a:pt x="803309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41" name="Freeform 41"/>
          <p:cNvSpPr/>
          <p:nvPr/>
        </p:nvSpPr>
        <p:spPr>
          <a:xfrm>
            <a:off x="6328276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51" name="Freeform 51"/>
          <p:cNvSpPr/>
          <p:nvPr/>
        </p:nvSpPr>
        <p:spPr>
          <a:xfrm>
            <a:off x="9586751" y="6270341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3" name="Freeform 63"/>
          <p:cNvSpPr/>
          <p:nvPr/>
        </p:nvSpPr>
        <p:spPr>
          <a:xfrm>
            <a:off x="2292891" y="4085295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9" name="Freeform 69"/>
          <p:cNvSpPr/>
          <p:nvPr/>
        </p:nvSpPr>
        <p:spPr>
          <a:xfrm>
            <a:off x="8167763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4" name="Freeform 74"/>
          <p:cNvSpPr/>
          <p:nvPr/>
        </p:nvSpPr>
        <p:spPr>
          <a:xfrm>
            <a:off x="131770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7" name="Freeform 77"/>
          <p:cNvSpPr/>
          <p:nvPr/>
        </p:nvSpPr>
        <p:spPr>
          <a:xfrm>
            <a:off x="2065977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5A7C4A6-AEF1-1C2F-AB94-4B2EA73F2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8" t="35008" r="50079" b="32661"/>
          <a:stretch/>
        </p:blipFill>
        <p:spPr>
          <a:xfrm>
            <a:off x="1989320" y="1716027"/>
            <a:ext cx="7828935" cy="30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7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466" y="145693"/>
            <a:ext cx="10111619" cy="710185"/>
          </a:xfrm>
        </p:spPr>
        <p:txBody>
          <a:bodyPr>
            <a:noAutofit/>
          </a:bodyPr>
          <a:lstStyle/>
          <a:p>
            <a:r>
              <a:rPr lang="de-DE"/>
              <a:t>CULTURAL HERITAGE AND TOURISM WG</a:t>
            </a:r>
            <a:endParaRPr lang="en-GB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232" y="1565543"/>
            <a:ext cx="10334715" cy="4847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600" b="1" dirty="0"/>
              <a:t>Key EU processes to follow</a:t>
            </a:r>
            <a:endParaRPr lang="en-GB" sz="16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European Partnership for Resilient Cultural Heritage (Horizon Europe) – JPI CH and ARCHE project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FP10 discussions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Urban Agenda for the EU - Partnership on Culture &amp; Cultural Heritage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S3 Partnership on Cultural and Creative Regional ecosystems and S3 Partnership on Virtual and Smart Tourism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16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600" b="1" dirty="0"/>
              <a:t>On-going activities to be followed further in 2024</a:t>
            </a:r>
            <a:endParaRPr lang="en-GB" sz="1600" b="1" dirty="0">
              <a:highlight>
                <a:srgbClr val="00FF00"/>
              </a:highlight>
              <a:cs typeface="Calibri Light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Tourism Transition Pathways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Horizon Europe (mainly Cluster 2 but also some calls from Cluster 6 or Partnerships such as Built4People)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EIT Culture &amp; Creativity KIC</a:t>
            </a:r>
            <a:endParaRPr lang="en-GB" sz="1600" b="1" dirty="0"/>
          </a:p>
          <a:p>
            <a:pPr marL="0" indent="0">
              <a:spcBef>
                <a:spcPts val="600"/>
              </a:spcBef>
              <a:buNone/>
            </a:pPr>
            <a:endParaRPr lang="en-GB" sz="16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600" b="1" dirty="0"/>
              <a:t>First planned meetings</a:t>
            </a:r>
            <a:endParaRPr lang="en-GB" sz="1600" b="1" dirty="0">
              <a:highlight>
                <a:srgbClr val="00FF00"/>
              </a:highlight>
              <a:cs typeface="Calibri Light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Culture &amp; Creativity Cluster kick off meeting &amp; networking drink - 1 February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Together for EU Tourism platform (TTP) launch - </a:t>
            </a:r>
            <a:r>
              <a:rPr lang="en-GB" sz="1600" dirty="0">
                <a:cs typeface="Calibri Light" panose="020F0302020204030204"/>
              </a:rPr>
              <a:t>March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Climate change, natural landscape &amp; Culture - link with Bioeconomy WG/Adaptation TF - June (TBC)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AI in CCS, tourism and cultural heritage – Cluster level activity with link to ICT WG </a:t>
            </a:r>
          </a:p>
          <a:p>
            <a:pPr fontAlgn="base"/>
            <a:endParaRPr lang="en-GB" sz="1700" dirty="0">
              <a:cs typeface="Calibri Light" panose="020F0302020204030204"/>
            </a:endParaRPr>
          </a:p>
          <a:p>
            <a:pPr algn="l"/>
            <a:endParaRPr lang="en-US" sz="1700" dirty="0">
              <a:cs typeface="Calibri Light" panose="020F0302020204030204"/>
            </a:endParaRPr>
          </a:p>
          <a:p>
            <a:endParaRPr lang="en-US" sz="1700" dirty="0">
              <a:cs typeface="Calibri Light" panose="020F0302020204030204"/>
            </a:endParaRPr>
          </a:p>
          <a:p>
            <a:endParaRPr lang="en-US" sz="1700" dirty="0">
              <a:cs typeface="Calibri Light" panose="020F0302020204030204"/>
            </a:endParaRPr>
          </a:p>
          <a:p>
            <a:pPr fontAlgn="base"/>
            <a:endParaRPr lang="en-US" sz="1700" dirty="0">
              <a:cs typeface="Calibri Light" panose="020F0302020204030204"/>
            </a:endParaRP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86466" y="760642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Andreea </a:t>
            </a:r>
            <a:r>
              <a:rPr lang="en-GB" sz="1400" err="1"/>
              <a:t>Leru</a:t>
            </a:r>
            <a:r>
              <a:rPr lang="en-GB" sz="1400"/>
              <a:t> (North-East Romania), Francisco Vigalondo (Aragon Exterior), Lorna Murphy (Scotland Europa), Martina Hilger (</a:t>
            </a:r>
            <a:r>
              <a:rPr lang="en-US" sz="1400"/>
              <a:t>Free Hanseatic City of Bremen)</a:t>
            </a:r>
            <a:endParaRPr lang="en-GB" sz="1400"/>
          </a:p>
        </p:txBody>
      </p:sp>
      <p:pic>
        <p:nvPicPr>
          <p:cNvPr id="3" name="Picture 2" descr="A hand holding a phone&#10;&#10;Description automatically generated">
            <a:extLst>
              <a:ext uri="{FF2B5EF4-FFF2-40B4-BE49-F238E27FC236}">
                <a16:creationId xmlns:a16="http://schemas.microsoft.com/office/drawing/2014/main" id="{9A56870B-D80C-0DC4-D5CF-299DFACC0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786467" cy="1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45" y="7665"/>
            <a:ext cx="10189146" cy="964649"/>
          </a:xfrm>
        </p:spPr>
        <p:txBody>
          <a:bodyPr>
            <a:normAutofit fontScale="90000"/>
          </a:bodyPr>
          <a:lstStyle/>
          <a:p>
            <a:r>
              <a:rPr lang="de-DE" sz="4000"/>
              <a:t>DESIGN AND CREATIVITY WORKING GROUP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194" y="1506931"/>
            <a:ext cx="10400551" cy="5052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ea typeface="+mj-lt"/>
                <a:cs typeface="+mj-lt"/>
              </a:rPr>
              <a:t>Project opportunities under Creative Europe, Horizon Europe, especially the 2nd “Culture, creativity and inclusive society” cluster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Year of skills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New European Bauhaus​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FP10 discussions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8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ea typeface="+mj-lt"/>
                <a:cs typeface="+mj-lt"/>
              </a:rPr>
              <a:t>EIT KIC Culture and Creativity</a:t>
            </a:r>
            <a:r>
              <a:rPr lang="en-GB" sz="1600" dirty="0">
                <a:ea typeface="+mj-lt"/>
                <a:cs typeface="+mj-lt"/>
              </a:rPr>
              <a:t>​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cs typeface="Calibri Light" panose="020F0302020204030204"/>
              </a:rPr>
              <a:t>Collaboration with the EU Policy Lab</a:t>
            </a:r>
          </a:p>
          <a:p>
            <a:pPr marL="0" indent="0">
              <a:spcBef>
                <a:spcPts val="600"/>
              </a:spcBef>
              <a:buNone/>
            </a:pPr>
            <a:endParaRPr lang="en-GB" sz="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Culture &amp; Creativity Cluster kick off meeting &amp; networking drinks - 1 February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cs typeface="Calibri Light" panose="020F0302020204030204"/>
              </a:rPr>
              <a:t>NEB festival side event on youth and skills - April (TBC)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EU Design Days – May/June (TBC)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cs typeface="Calibri Light" panose="020F0302020204030204"/>
              </a:rPr>
              <a:t>The Pact for Skills for CCIs: how to proceed after the EU Year of Skills?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/>
              </a:rPr>
              <a:t>AI in CCS, tourism and cultural heritage – Cluster level activity with link to ICT WG 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/>
            </a:endParaRPr>
          </a:p>
          <a:p>
            <a:pPr algn="l" rtl="0" fontAlgn="base"/>
            <a:endParaRPr lang="en-GB" sz="1700" dirty="0">
              <a:cs typeface="Calibri Light" panose="020F0302020204030204"/>
            </a:endParaRPr>
          </a:p>
          <a:p>
            <a:pPr algn="l" rtl="0" fontAlgn="base"/>
            <a:endParaRPr lang="en-US" sz="1700" dirty="0">
              <a:cs typeface="Calibri Light" panose="020F0302020204030204"/>
            </a:endParaRP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96145" y="780185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Giulia </a:t>
            </a:r>
            <a:r>
              <a:rPr lang="en-GB" sz="1400" err="1"/>
              <a:t>Chiarel</a:t>
            </a:r>
            <a:r>
              <a:rPr lang="en-GB" sz="1400"/>
              <a:t> (Autonomous Province of </a:t>
            </a:r>
            <a:r>
              <a:rPr lang="en-GB" sz="1400" err="1"/>
              <a:t>Bozen</a:t>
            </a:r>
            <a:r>
              <a:rPr lang="en-GB" sz="1400"/>
              <a:t>/Bolzano – South Tyrol), Anna </a:t>
            </a:r>
            <a:r>
              <a:rPr lang="en-GB" sz="1400" err="1"/>
              <a:t>Spechtenhouser</a:t>
            </a:r>
            <a:r>
              <a:rPr lang="en-GB" sz="1400"/>
              <a:t> (Stuttgart), Roberta </a:t>
            </a:r>
            <a:r>
              <a:rPr lang="en-GB" sz="1400" err="1"/>
              <a:t>Negriolli</a:t>
            </a:r>
            <a:r>
              <a:rPr lang="en-GB" sz="1400"/>
              <a:t> (Lombardy), Marie-Laurence Com (Region Sud)</a:t>
            </a:r>
          </a:p>
        </p:txBody>
      </p:sp>
      <p:pic>
        <p:nvPicPr>
          <p:cNvPr id="4" name="Picture 3" descr="A spiral staircase with a white wall&#10;&#10;Description automatically generated">
            <a:extLst>
              <a:ext uri="{FF2B5EF4-FFF2-40B4-BE49-F238E27FC236}">
                <a16:creationId xmlns:a16="http://schemas.microsoft.com/office/drawing/2014/main" id="{02CE2ED2-FC40-BEC5-546A-241E446D7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96144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627" y="83983"/>
            <a:ext cx="10537459" cy="964649"/>
          </a:xfrm>
        </p:spPr>
        <p:txBody>
          <a:bodyPr>
            <a:normAutofit/>
          </a:bodyPr>
          <a:lstStyle/>
          <a:p>
            <a:r>
              <a:rPr lang="de-DE" sz="4000"/>
              <a:t>NEW EUROPEAN BAUHAUS TASK FORCE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00" y="1490775"/>
            <a:ext cx="10327399" cy="48749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900" b="1" dirty="0"/>
              <a:t>Key EU processes to follow: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Position ERRIN members towards the NEB initiative and follow closely its developments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Dialogue with the Commission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Collect and follow up on experiences from ERRIN members that run NEB projects locally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Follow the Craft project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900" dirty="0">
              <a:ea typeface="+mj-lt"/>
              <a:cs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900" b="1" dirty="0"/>
              <a:t>Other topics to be followed further in 2024: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900" dirty="0">
                <a:ea typeface="+mj-lt"/>
                <a:cs typeface="+mj-lt"/>
              </a:rPr>
              <a:t>Further development of ERRIN input paper on the future of NEB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900" dirty="0">
                <a:ea typeface="+mj-lt"/>
                <a:cs typeface="+mj-lt"/>
              </a:rPr>
              <a:t>Following the EP elections and positioning the Task Force</a:t>
            </a: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1900" b="1" dirty="0"/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900" b="1" dirty="0"/>
              <a:t>Main activities: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NEB Lab event (24 January)</a:t>
            </a:r>
          </a:p>
          <a:p>
            <a:pPr algn="l" rtl="0" fontAlgn="base"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cs typeface="Calibri Light" panose="020F0302020204030204"/>
              </a:rPr>
              <a:t>Culture &amp; Creativity Cluster kick off meeting &amp; networking drinks  - 1 February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NEB Festival Satellite event - positioning ERRIN community on NEB - April (TBC)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a typeface="+mj-lt"/>
                <a:cs typeface="+mj-lt"/>
              </a:rPr>
              <a:t>Project Development workshop at cluster level in Autumn </a:t>
            </a:r>
            <a:endParaRPr lang="en-US" sz="1900" dirty="0">
              <a:cs typeface="Calibri Light" panose="020F0302020204030204"/>
            </a:endParaRP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484986" y="887874"/>
            <a:ext cx="960129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Giulia </a:t>
            </a:r>
            <a:r>
              <a:rPr lang="en-GB" sz="1400" err="1"/>
              <a:t>Chiarel</a:t>
            </a:r>
            <a:r>
              <a:rPr lang="en-GB" sz="1400"/>
              <a:t> (Autonomous Province of Bolzano/South Tyrol), Annamaria </a:t>
            </a:r>
            <a:r>
              <a:rPr lang="en-GB" sz="1400" err="1"/>
              <a:t>Cosattini</a:t>
            </a:r>
            <a:r>
              <a:rPr lang="en-GB" sz="1400"/>
              <a:t> (Friuli Venezia Giulia), Eleanor Kenny (Scotland Europa), Hilu Kangas-Ranta (Helsinki), Elena Alvarez Brasero (Extremadura)</a:t>
            </a: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B16DE1C8-7C44-B93D-CEE0-AFCA7C4B8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" y="94734"/>
            <a:ext cx="1049503" cy="10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3885874" y="1716027"/>
            <a:ext cx="1606215" cy="538411"/>
          </a:xfrm>
          <a:custGeom>
            <a:avLst/>
            <a:gdLst/>
            <a:ahLst/>
            <a:cxnLst/>
            <a:rect l="l" t="t" r="r" b="b"/>
            <a:pathLst>
              <a:path w="634554" h="212705">
                <a:moveTo>
                  <a:pt x="106353" y="0"/>
                </a:moveTo>
                <a:lnTo>
                  <a:pt x="528201" y="0"/>
                </a:lnTo>
                <a:cubicBezTo>
                  <a:pt x="556408" y="0"/>
                  <a:pt x="583459" y="11205"/>
                  <a:pt x="603404" y="31150"/>
                </a:cubicBezTo>
                <a:cubicBezTo>
                  <a:pt x="623349" y="51095"/>
                  <a:pt x="634554" y="78146"/>
                  <a:pt x="634554" y="106353"/>
                </a:cubicBezTo>
                <a:lnTo>
                  <a:pt x="634554" y="106353"/>
                </a:lnTo>
                <a:cubicBezTo>
                  <a:pt x="634554" y="165090"/>
                  <a:pt x="586938" y="212705"/>
                  <a:pt x="52820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6243319" y="1716027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9" name="Freeform 19"/>
          <p:cNvSpPr/>
          <p:nvPr/>
        </p:nvSpPr>
        <p:spPr>
          <a:xfrm>
            <a:off x="8529876" y="1731339"/>
            <a:ext cx="2302581" cy="538411"/>
          </a:xfrm>
          <a:custGeom>
            <a:avLst/>
            <a:gdLst/>
            <a:ahLst/>
            <a:cxnLst/>
            <a:rect l="l" t="t" r="r" b="b"/>
            <a:pathLst>
              <a:path w="909662" h="212705">
                <a:moveTo>
                  <a:pt x="106353" y="0"/>
                </a:moveTo>
                <a:lnTo>
                  <a:pt x="803309" y="0"/>
                </a:lnTo>
                <a:cubicBezTo>
                  <a:pt x="831516" y="0"/>
                  <a:pt x="858567" y="11205"/>
                  <a:pt x="878512" y="31150"/>
                </a:cubicBezTo>
                <a:cubicBezTo>
                  <a:pt x="898457" y="51095"/>
                  <a:pt x="909662" y="78146"/>
                  <a:pt x="909662" y="106353"/>
                </a:cubicBezTo>
                <a:lnTo>
                  <a:pt x="909662" y="106353"/>
                </a:lnTo>
                <a:cubicBezTo>
                  <a:pt x="909662" y="165090"/>
                  <a:pt x="862046" y="212705"/>
                  <a:pt x="803309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41" name="Freeform 41"/>
          <p:cNvSpPr/>
          <p:nvPr/>
        </p:nvSpPr>
        <p:spPr>
          <a:xfrm>
            <a:off x="6328276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51" name="Freeform 51"/>
          <p:cNvSpPr/>
          <p:nvPr/>
        </p:nvSpPr>
        <p:spPr>
          <a:xfrm>
            <a:off x="9586751" y="6270341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3" name="Freeform 63"/>
          <p:cNvSpPr/>
          <p:nvPr/>
        </p:nvSpPr>
        <p:spPr>
          <a:xfrm>
            <a:off x="2292891" y="4085295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9" name="Freeform 69"/>
          <p:cNvSpPr/>
          <p:nvPr/>
        </p:nvSpPr>
        <p:spPr>
          <a:xfrm>
            <a:off x="8167763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4" name="Freeform 74"/>
          <p:cNvSpPr/>
          <p:nvPr/>
        </p:nvSpPr>
        <p:spPr>
          <a:xfrm>
            <a:off x="131770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7" name="Freeform 77"/>
          <p:cNvSpPr/>
          <p:nvPr/>
        </p:nvSpPr>
        <p:spPr>
          <a:xfrm>
            <a:off x="2065977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5A7C4A6-AEF1-1C2F-AB94-4B2EA73F2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51" t="65929" r="1429" b="773"/>
          <a:stretch/>
        </p:blipFill>
        <p:spPr>
          <a:xfrm>
            <a:off x="2659415" y="1960397"/>
            <a:ext cx="6578533" cy="26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5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54" y="1477671"/>
            <a:ext cx="10371291" cy="4956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 </a:t>
            </a:r>
            <a:r>
              <a:rPr lang="en-GB" sz="2200" b="1" dirty="0">
                <a:highlight>
                  <a:srgbClr val="00FF00"/>
                </a:highlight>
              </a:rPr>
              <a:t> 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Belgian and Hungarian EU Council presidencies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European Health Data Space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Mission on Cancer, incl. Europe’s Beating Cancer Plan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Healthier together – EU non-communicable diseases (NCD) initiative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Council Recommendations on: Prevention Package and AMR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Revision of the Pharmaceutical legislation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6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/>
              <a:t>On-going activities to be followed further in 2024 </a:t>
            </a:r>
            <a:r>
              <a:rPr lang="en-GB" sz="2000" b="1" dirty="0">
                <a:highlight>
                  <a:srgbClr val="00FF00"/>
                </a:highlight>
              </a:rPr>
              <a:t> </a:t>
            </a:r>
            <a:endParaRPr lang="en-GB" sz="20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Mission on Cancer, incl. Europe’s Beating Cancer Plan</a:t>
            </a:r>
          </a:p>
          <a:p>
            <a:pPr marL="0" indent="0">
              <a:spcBef>
                <a:spcPts val="600"/>
              </a:spcBef>
              <a:buNone/>
            </a:pPr>
            <a:endParaRPr lang="en-GB" sz="9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/>
              <a:t>First planned meetings</a:t>
            </a:r>
            <a:endParaRPr lang="en-GB" sz="2000" b="1" dirty="0">
              <a:highlight>
                <a:srgbClr val="00FF00"/>
              </a:highlight>
              <a:cs typeface="Calibri Light"/>
            </a:endParaRPr>
          </a:p>
          <a:p>
            <a:pPr lvl="0" rtl="0">
              <a:lnSpc>
                <a:spcPct val="107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 Commission 2024 overview – 15 January</a:t>
            </a:r>
          </a:p>
          <a:p>
            <a:pPr lvl="0" rtl="0">
              <a:lnSpc>
                <a:spcPct val="107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Cancer Mission – what is the role for regions? – March/April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Innovation Procurement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Skills in Health</a:t>
            </a:r>
            <a:endParaRPr lang="en-BE" sz="1600" dirty="0">
              <a:ea typeface="+mj-lt"/>
              <a:cs typeface="+mj-lt"/>
            </a:endParaRPr>
          </a:p>
          <a:p>
            <a:pPr marL="342900" lvl="0" indent="-342900" rt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805E-F624-FFBA-A3D0-995E05E2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728" y="47218"/>
            <a:ext cx="9631569" cy="601504"/>
          </a:xfrm>
        </p:spPr>
        <p:txBody>
          <a:bodyPr>
            <a:normAutofit fontScale="90000"/>
          </a:bodyPr>
          <a:lstStyle/>
          <a:p>
            <a:r>
              <a:rPr lang="de-DE" sz="4000"/>
              <a:t>HEALTH WORKING GROUP</a:t>
            </a:r>
            <a:endParaRPr lang="en-GB" sz="3100" b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CBE55DE-0EA8-939B-B28E-954F49D11027}"/>
              </a:ext>
            </a:extLst>
          </p:cNvPr>
          <p:cNvSpPr txBox="1"/>
          <p:nvPr/>
        </p:nvSpPr>
        <p:spPr>
          <a:xfrm>
            <a:off x="1901728" y="648722"/>
            <a:ext cx="929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Co-leads: Cédric Daumas (Île-de-France), Beatriz Irala Aliaga (Navarra), Ylva Reisnert (</a:t>
            </a:r>
            <a:r>
              <a:rPr lang="en-GB" sz="1400" dirty="0">
                <a:solidFill>
                  <a:srgbClr val="000000"/>
                </a:solidFill>
              </a:rPr>
              <a:t>Region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Skåne), Maria Tørnsø Østergaard (Greater Copenhagen) Helga Aunemo (Stavanger Region) (Maternity leave),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Håkon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Langeland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(Stavanger Region)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3" descr="A doctor showing a patient something on the computer&#10;&#10;Description automatically generated with low confidence">
            <a:extLst>
              <a:ext uri="{FF2B5EF4-FFF2-40B4-BE49-F238E27FC236}">
                <a16:creationId xmlns:a16="http://schemas.microsoft.com/office/drawing/2014/main" id="{CCEC93A2-2215-2594-0E60-43B172667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"/>
            <a:ext cx="1736890" cy="1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60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/>
              <a:t>ICT WORKING GROUP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06" y="1419301"/>
            <a:ext cx="10298139" cy="4847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 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Further development on the legislative packages related to the AI Act and the EU Chips Act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Digital-related funding opportunities in Horizon Europe, in Cluster 4 and the different Partnerships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Europe’s Digital Decade and targets set for 2030</a:t>
            </a:r>
          </a:p>
          <a:p>
            <a:pPr marL="0" indent="0">
              <a:spcBef>
                <a:spcPts val="600"/>
              </a:spcBef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 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>
                <a:ea typeface="+mj-lt"/>
                <a:cs typeface="+mj-lt"/>
              </a:rPr>
              <a:t>The development of the European network of Digital Innovation Hubs and their role for public authorities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>
                <a:ea typeface="+mj-lt"/>
                <a:cs typeface="+mj-lt"/>
              </a:rPr>
              <a:t>Opportunities for local and regional authorities in the Digital Europe </a:t>
            </a:r>
            <a:r>
              <a:rPr lang="en-US" sz="1700" dirty="0" err="1">
                <a:ea typeface="+mj-lt"/>
                <a:cs typeface="+mj-lt"/>
              </a:rPr>
              <a:t>Programme</a:t>
            </a:r>
            <a:endParaRPr lang="en-US" sz="1700" dirty="0">
              <a:ea typeface="+mj-lt"/>
              <a:cs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>
                <a:ea typeface="+mj-lt"/>
                <a:cs typeface="+mj-lt"/>
              </a:rPr>
              <a:t>The role of regional authorities in supporting digital transformation and the role of the Living-in.EU movement </a:t>
            </a:r>
            <a:endParaRPr lang="en-US" sz="1700" dirty="0">
              <a:cs typeface="Calibri Light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 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>
                <a:cs typeface="Calibri Light" panose="020F0302020204030204"/>
              </a:rPr>
              <a:t>Digital Innovation Hubs for public authorities – April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1700" dirty="0">
                <a:cs typeface="Calibri Light" panose="020F0302020204030204"/>
              </a:rPr>
              <a:t>AI Act and regional AI strategies </a:t>
            </a:r>
            <a:r>
              <a:rPr lang="en-US" sz="1700" dirty="0">
                <a:cs typeface="Calibri Light" panose="020F0302020204030204"/>
              </a:rPr>
              <a:t>– May/June (TBC)</a:t>
            </a: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47198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/>
              <a:t>Co-leads: </a:t>
            </a:r>
            <a:r>
              <a:rPr lang="en-GB" sz="1400" b="0" dirty="0">
                <a:latin typeface="Calibri" panose="020F0502020204030204" pitchFamily="34" charset="0"/>
                <a:cs typeface="Calibri" panose="020F0502020204030204" pitchFamily="34" charset="0"/>
              </a:rPr>
              <a:t>Annelie Zapfe (Thuringia), Romain </a:t>
            </a:r>
            <a:r>
              <a:rPr lang="en-GB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Wascat</a:t>
            </a:r>
            <a:r>
              <a:rPr lang="en-GB" sz="1400" b="0" dirty="0">
                <a:latin typeface="Calibri" panose="020F0502020204030204" pitchFamily="34" charset="0"/>
                <a:cs typeface="Calibri" panose="020F0502020204030204" pitchFamily="34" charset="0"/>
              </a:rPr>
              <a:t> (Hauts-de-France),</a:t>
            </a:r>
            <a:r>
              <a:rPr lang="fi-FI" sz="1400" b="0" dirty="0">
                <a:latin typeface="Calibri" panose="020F0502020204030204" pitchFamily="34" charset="0"/>
                <a:cs typeface="Calibri" panose="020F0502020204030204" pitchFamily="34" charset="0"/>
              </a:rPr>
              <a:t> Leila Kylliäinen (Helsinki EU Office)</a:t>
            </a:r>
            <a:r>
              <a:rPr lang="en-GB" sz="1400" b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Wim De Kinderen (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Brainport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Eindhoven), Louise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Årebäck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(Region Skåne)</a:t>
            </a:r>
            <a:endParaRPr lang="en-GB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A2AB4-9BD6-4778-B6DD-A45EB8F6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" y="92652"/>
            <a:ext cx="1649460" cy="10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9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3885874" y="1716027"/>
            <a:ext cx="1606215" cy="538411"/>
          </a:xfrm>
          <a:custGeom>
            <a:avLst/>
            <a:gdLst/>
            <a:ahLst/>
            <a:cxnLst/>
            <a:rect l="l" t="t" r="r" b="b"/>
            <a:pathLst>
              <a:path w="634554" h="212705">
                <a:moveTo>
                  <a:pt x="106353" y="0"/>
                </a:moveTo>
                <a:lnTo>
                  <a:pt x="528201" y="0"/>
                </a:lnTo>
                <a:cubicBezTo>
                  <a:pt x="556408" y="0"/>
                  <a:pt x="583459" y="11205"/>
                  <a:pt x="603404" y="31150"/>
                </a:cubicBezTo>
                <a:cubicBezTo>
                  <a:pt x="623349" y="51095"/>
                  <a:pt x="634554" y="78146"/>
                  <a:pt x="634554" y="106353"/>
                </a:cubicBezTo>
                <a:lnTo>
                  <a:pt x="634554" y="106353"/>
                </a:lnTo>
                <a:cubicBezTo>
                  <a:pt x="634554" y="165090"/>
                  <a:pt x="586938" y="212705"/>
                  <a:pt x="52820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6243319" y="1716027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9" name="Freeform 19"/>
          <p:cNvSpPr/>
          <p:nvPr/>
        </p:nvSpPr>
        <p:spPr>
          <a:xfrm>
            <a:off x="8529876" y="1731339"/>
            <a:ext cx="2302581" cy="538411"/>
          </a:xfrm>
          <a:custGeom>
            <a:avLst/>
            <a:gdLst/>
            <a:ahLst/>
            <a:cxnLst/>
            <a:rect l="l" t="t" r="r" b="b"/>
            <a:pathLst>
              <a:path w="909662" h="212705">
                <a:moveTo>
                  <a:pt x="106353" y="0"/>
                </a:moveTo>
                <a:lnTo>
                  <a:pt x="803309" y="0"/>
                </a:lnTo>
                <a:cubicBezTo>
                  <a:pt x="831516" y="0"/>
                  <a:pt x="858567" y="11205"/>
                  <a:pt x="878512" y="31150"/>
                </a:cubicBezTo>
                <a:cubicBezTo>
                  <a:pt x="898457" y="51095"/>
                  <a:pt x="909662" y="78146"/>
                  <a:pt x="909662" y="106353"/>
                </a:cubicBezTo>
                <a:lnTo>
                  <a:pt x="909662" y="106353"/>
                </a:lnTo>
                <a:cubicBezTo>
                  <a:pt x="909662" y="165090"/>
                  <a:pt x="862046" y="212705"/>
                  <a:pt x="803309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41" name="Freeform 41"/>
          <p:cNvSpPr/>
          <p:nvPr/>
        </p:nvSpPr>
        <p:spPr>
          <a:xfrm>
            <a:off x="6328276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51" name="Freeform 51"/>
          <p:cNvSpPr/>
          <p:nvPr/>
        </p:nvSpPr>
        <p:spPr>
          <a:xfrm>
            <a:off x="9586751" y="6270341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3" name="Freeform 63"/>
          <p:cNvSpPr/>
          <p:nvPr/>
        </p:nvSpPr>
        <p:spPr>
          <a:xfrm>
            <a:off x="2292891" y="4085295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9" name="Freeform 69"/>
          <p:cNvSpPr/>
          <p:nvPr/>
        </p:nvSpPr>
        <p:spPr>
          <a:xfrm>
            <a:off x="8167763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4" name="Freeform 74"/>
          <p:cNvSpPr/>
          <p:nvPr/>
        </p:nvSpPr>
        <p:spPr>
          <a:xfrm>
            <a:off x="131770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7" name="Freeform 77"/>
          <p:cNvSpPr/>
          <p:nvPr/>
        </p:nvSpPr>
        <p:spPr>
          <a:xfrm>
            <a:off x="2065977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5A7C4A6-AEF1-1C2F-AB94-4B2EA73F2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907"/>
          <a:stretch/>
        </p:blipFill>
        <p:spPr>
          <a:xfrm>
            <a:off x="131770" y="1757307"/>
            <a:ext cx="11857030" cy="21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36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/>
              <a:t>POLICY WORKING GROUP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880" y="1348702"/>
            <a:ext cx="10076011" cy="507848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sz="2200" b="1" dirty="0"/>
              <a:t>Main 2024 workstream: Next European Framework Programme for R&amp;I (FP10)</a:t>
            </a:r>
          </a:p>
          <a:p>
            <a:pPr marL="0" indent="0">
              <a:buNone/>
            </a:pPr>
            <a:endParaRPr lang="en-GB" sz="19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follow: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ea typeface="+mj-lt"/>
                <a:cs typeface="+mj-lt"/>
              </a:rPr>
              <a:t>Development of FP10 – tackling various aspects of the next FP10 throughout the year, work of the Commission expert group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Follow-up on the New European Innovation Agenda, including Regional Innovation Valleys rollout and upcoming calls (in collaboration with the S3 WG)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Development of the ERA Policy Agenda 2025-2027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New European Commission and European Parliament elections </a:t>
            </a:r>
          </a:p>
          <a:p>
            <a:pPr marL="0" indent="0"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2024: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a typeface="+mj-lt"/>
                <a:cs typeface="+mj-lt"/>
              </a:rPr>
              <a:t>Reflections on FP10 - Building on the input to Horizon 2014-2027 consultation, scoping members plans, continue dialogue with DG RTD, coherence with future cohesion policy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a typeface="+mj-lt"/>
                <a:cs typeface="+mj-lt"/>
              </a:rPr>
              <a:t>Regional Innovation Valleys – results from the calls for proposals and calls for expression of interest in 2023, follow up and next steps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ea typeface="+mj-lt"/>
                <a:cs typeface="+mj-lt"/>
              </a:rPr>
              <a:t>ERA Policy Agenda 2025-2027 preparations</a:t>
            </a:r>
            <a:endParaRPr lang="en-GB" sz="1800" dirty="0">
              <a:cs typeface="Calibri Light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meetings: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Kick-starting 2024: Towards R&amp;I and cohesion policies post-2027 – 30 January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Regional &amp; ERRIN work on FP10 – internal exchange with ERRIN members – 22 February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Sneak peek of the New European Innovation Agenda report and Regional Innovation Valleys – 12 March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ERA Policy Agenda 2025-2027 – refining the actions – 23 April (TBC)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dirty="0">
                <a:cs typeface="Calibri Light" panose="020F0302020204030204"/>
              </a:rPr>
              <a:t>FP10 and EU Missions – </a:t>
            </a:r>
            <a:r>
              <a:rPr lang="en-US" sz="1800" dirty="0">
                <a:cs typeface="Calibri Light" panose="020F0302020204030204"/>
              </a:rPr>
              <a:t>22 May (TBC)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47198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/>
              <a:t>Co-leads: Maria Bilbao de Azpiazu (Basque Country), </a:t>
            </a:r>
            <a:r>
              <a:rPr lang="en-GB" sz="1400" dirty="0" err="1"/>
              <a:t>Zoé</a:t>
            </a:r>
            <a:r>
              <a:rPr lang="en-GB" sz="1400" dirty="0"/>
              <a:t> </a:t>
            </a:r>
            <a:r>
              <a:rPr lang="en-GB" sz="1400" dirty="0" err="1"/>
              <a:t>Buyle-Bodin</a:t>
            </a:r>
            <a:r>
              <a:rPr lang="en-GB" sz="1400" dirty="0"/>
              <a:t> (Normandy), Eva Damm (Saxony),</a:t>
            </a:r>
          </a:p>
          <a:p>
            <a:r>
              <a:rPr lang="en-GB" sz="1400" dirty="0"/>
              <a:t>James Sharples (Scotland Europa), Michael Johnsson (Region Skåne) </a:t>
            </a:r>
          </a:p>
        </p:txBody>
      </p:sp>
      <p:pic>
        <p:nvPicPr>
          <p:cNvPr id="3" name="Picture 2" descr="A picture containing Ferris wheel, ride&#10;&#10;Description automatically generated">
            <a:extLst>
              <a:ext uri="{FF2B5EF4-FFF2-40B4-BE49-F238E27FC236}">
                <a16:creationId xmlns:a16="http://schemas.microsoft.com/office/drawing/2014/main" id="{C7DA2AB4-9BD6-4778-B6DD-A45EB8F6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0"/>
            <a:ext cx="1649460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9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/>
              <a:t>SMART SPECIALISATION WORKING GROUP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8" y="1419301"/>
            <a:ext cx="10418618" cy="520317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sz="2200" b="1" dirty="0"/>
              <a:t>Main 2024 workstream: </a:t>
            </a:r>
            <a:r>
              <a:rPr lang="en-US" sz="2200" b="1" dirty="0"/>
              <a:t>Future of S3 and R&amp;I dimension in cohesion policy post-2027</a:t>
            </a:r>
            <a:r>
              <a:rPr lang="en-GB" sz="2200" b="1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GB" sz="19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follow: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ea typeface="+mj-lt"/>
                <a:cs typeface="+mj-lt"/>
              </a:rPr>
              <a:t>Development of cohesion policy post-2027 – report of the Commission high-level group, 9</a:t>
            </a:r>
            <a:r>
              <a:rPr lang="en-GB" sz="1800" baseline="30000" dirty="0">
                <a:ea typeface="+mj-lt"/>
                <a:cs typeface="+mj-lt"/>
              </a:rPr>
              <a:t>th</a:t>
            </a:r>
            <a:r>
              <a:rPr lang="en-GB" sz="1800" dirty="0">
                <a:ea typeface="+mj-lt"/>
                <a:cs typeface="+mj-lt"/>
              </a:rPr>
              <a:t> cohesion report, Cohesion Forum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ea typeface="+mj-lt"/>
                <a:cs typeface="+mj-lt"/>
              </a:rPr>
              <a:t>Partnerships for Regional Innovation (PRI) – rollout of the new Pilot and the Action Book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Regional Innovation Valleys rollout and upcoming calls (in collaboration with the Policy WG)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a typeface="+mj-lt"/>
                <a:cs typeface="+mj-lt"/>
              </a:rPr>
              <a:t>S3 Community of Practice developments: Working Groups, Expert Group, targeted assignments, S3 Partnerships and their links to ERRIN WGs, S3 Conference</a:t>
            </a:r>
            <a:endParaRPr lang="en-GB" sz="1800" dirty="0">
              <a:ea typeface="+mj-lt"/>
              <a:cs typeface="+mj-lt"/>
            </a:endParaRPr>
          </a:p>
          <a:p>
            <a:pPr marL="0" indent="0"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2024: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a typeface="+mj-lt"/>
                <a:cs typeface="+mj-lt"/>
              </a:rPr>
              <a:t>Reflections on R&amp;I dimension in cohesion policy post-2027 – input to </a:t>
            </a:r>
            <a:r>
              <a:rPr lang="en-US" sz="1800" dirty="0" err="1">
                <a:ea typeface="+mj-lt"/>
                <a:cs typeface="+mj-lt"/>
              </a:rPr>
              <a:t>CoR</a:t>
            </a:r>
            <a:r>
              <a:rPr lang="en-US" sz="1800" dirty="0">
                <a:ea typeface="+mj-lt"/>
                <a:cs typeface="+mj-lt"/>
              </a:rPr>
              <a:t> opinion, messages for high-level group, dialogue with DG REGIO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a typeface="+mj-lt"/>
                <a:cs typeface="+mj-lt"/>
              </a:rPr>
              <a:t>Ongoing engagement in PRI – several meetings and events last year, continue dialogue with the JRC and </a:t>
            </a:r>
            <a:r>
              <a:rPr lang="en-US" sz="1800" dirty="0" err="1">
                <a:ea typeface="+mj-lt"/>
                <a:cs typeface="+mj-lt"/>
              </a:rPr>
              <a:t>CoR</a:t>
            </a:r>
            <a:endParaRPr lang="en-US" sz="1800" dirty="0">
              <a:ea typeface="+mj-lt"/>
              <a:cs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ea typeface="+mj-lt"/>
                <a:cs typeface="+mj-lt"/>
              </a:rPr>
              <a:t>Regional Innovation Valleys – results from the calls for proposals and calls for expression of interest in 2023, follow up and next steps, continue dialogue with </a:t>
            </a:r>
            <a:r>
              <a:rPr lang="en-GB" sz="1800" dirty="0">
                <a:ea typeface="+mj-lt"/>
                <a:cs typeface="+mj-lt"/>
              </a:rPr>
              <a:t>DG RTD and DG REGIO</a:t>
            </a:r>
            <a:endParaRPr lang="en-GB" sz="1800" dirty="0">
              <a:cs typeface="Calibri Light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meetings: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Kick-starting 2024: Towards R&amp;I and cohesion policies post-2027 – 30 January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Sneak peek of New European Innovation Agenda report and new Regional Innovation Valleys – 12 March – joint meeting with Policy WG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Partnerships for Regional Innovation – the way ahead – May/June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cs typeface="Calibri Light" panose="020F0302020204030204"/>
              </a:rPr>
              <a:t>Meeting around the </a:t>
            </a:r>
            <a:r>
              <a:rPr lang="en-US" sz="1800" dirty="0">
                <a:cs typeface="Calibri Light" panose="020F0302020204030204"/>
              </a:rPr>
              <a:t>future of cohesion policy post-2027 – Q2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cs typeface="Calibri Light" panose="020F0302020204030204"/>
              </a:rPr>
              <a:t>Interregional collaboration instruments for innovation – a look forward – Q3/Q4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47198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Raluca </a:t>
            </a:r>
            <a:r>
              <a:rPr lang="en-GB" sz="1400" err="1"/>
              <a:t>Abaseaca</a:t>
            </a:r>
            <a:r>
              <a:rPr lang="en-GB" sz="1400"/>
              <a:t> (North-East Romania), Rasmus Bergander (Central Sweden), Francesca D’Angelo (Tuscany),</a:t>
            </a:r>
            <a:r>
              <a:rPr lang="en-US" sz="1400"/>
              <a:t> </a:t>
            </a:r>
            <a:r>
              <a:rPr lang="en-GB" sz="1400"/>
              <a:t>Lucie Durocher (Region Sud), Joanna Kubiak (Wielkopolska)</a:t>
            </a:r>
          </a:p>
        </p:txBody>
      </p:sp>
      <p:pic>
        <p:nvPicPr>
          <p:cNvPr id="3" name="Picture 2" descr="A picture containing Ferris wheel, ride&#10;&#10;Description automatically generated">
            <a:extLst>
              <a:ext uri="{FF2B5EF4-FFF2-40B4-BE49-F238E27FC236}">
                <a16:creationId xmlns:a16="http://schemas.microsoft.com/office/drawing/2014/main" id="{C7DA2AB4-9BD6-4778-B6DD-A45EB8F6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0"/>
            <a:ext cx="1649460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3885874" y="1716027"/>
            <a:ext cx="1606215" cy="538411"/>
          </a:xfrm>
          <a:custGeom>
            <a:avLst/>
            <a:gdLst/>
            <a:ahLst/>
            <a:cxnLst/>
            <a:rect l="l" t="t" r="r" b="b"/>
            <a:pathLst>
              <a:path w="634554" h="212705">
                <a:moveTo>
                  <a:pt x="106353" y="0"/>
                </a:moveTo>
                <a:lnTo>
                  <a:pt x="528201" y="0"/>
                </a:lnTo>
                <a:cubicBezTo>
                  <a:pt x="556408" y="0"/>
                  <a:pt x="583459" y="11205"/>
                  <a:pt x="603404" y="31150"/>
                </a:cubicBezTo>
                <a:cubicBezTo>
                  <a:pt x="623349" y="51095"/>
                  <a:pt x="634554" y="78146"/>
                  <a:pt x="634554" y="106353"/>
                </a:cubicBezTo>
                <a:lnTo>
                  <a:pt x="634554" y="106353"/>
                </a:lnTo>
                <a:cubicBezTo>
                  <a:pt x="634554" y="165090"/>
                  <a:pt x="586938" y="212705"/>
                  <a:pt x="52820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6243319" y="1716027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9" name="Freeform 19"/>
          <p:cNvSpPr/>
          <p:nvPr/>
        </p:nvSpPr>
        <p:spPr>
          <a:xfrm>
            <a:off x="8529876" y="1731339"/>
            <a:ext cx="2302581" cy="538411"/>
          </a:xfrm>
          <a:custGeom>
            <a:avLst/>
            <a:gdLst/>
            <a:ahLst/>
            <a:cxnLst/>
            <a:rect l="l" t="t" r="r" b="b"/>
            <a:pathLst>
              <a:path w="909662" h="212705">
                <a:moveTo>
                  <a:pt x="106353" y="0"/>
                </a:moveTo>
                <a:lnTo>
                  <a:pt x="803309" y="0"/>
                </a:lnTo>
                <a:cubicBezTo>
                  <a:pt x="831516" y="0"/>
                  <a:pt x="858567" y="11205"/>
                  <a:pt x="878512" y="31150"/>
                </a:cubicBezTo>
                <a:cubicBezTo>
                  <a:pt x="898457" y="51095"/>
                  <a:pt x="909662" y="78146"/>
                  <a:pt x="909662" y="106353"/>
                </a:cubicBezTo>
                <a:lnTo>
                  <a:pt x="909662" y="106353"/>
                </a:lnTo>
                <a:cubicBezTo>
                  <a:pt x="909662" y="165090"/>
                  <a:pt x="862046" y="212705"/>
                  <a:pt x="803309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41" name="Freeform 41"/>
          <p:cNvSpPr/>
          <p:nvPr/>
        </p:nvSpPr>
        <p:spPr>
          <a:xfrm>
            <a:off x="6328276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51" name="Freeform 51"/>
          <p:cNvSpPr/>
          <p:nvPr/>
        </p:nvSpPr>
        <p:spPr>
          <a:xfrm>
            <a:off x="9586751" y="6270341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3" name="Freeform 63"/>
          <p:cNvSpPr/>
          <p:nvPr/>
        </p:nvSpPr>
        <p:spPr>
          <a:xfrm>
            <a:off x="2292891" y="4085295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9" name="Freeform 69"/>
          <p:cNvSpPr/>
          <p:nvPr/>
        </p:nvSpPr>
        <p:spPr>
          <a:xfrm>
            <a:off x="8167763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4" name="Freeform 74"/>
          <p:cNvSpPr/>
          <p:nvPr/>
        </p:nvSpPr>
        <p:spPr>
          <a:xfrm>
            <a:off x="131770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7" name="Freeform 77"/>
          <p:cNvSpPr/>
          <p:nvPr/>
        </p:nvSpPr>
        <p:spPr>
          <a:xfrm>
            <a:off x="2065977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92496-9A1A-7BC2-DEC2-F38A83B80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" t="64894" r="50686" b="1119"/>
          <a:stretch/>
        </p:blipFill>
        <p:spPr>
          <a:xfrm>
            <a:off x="1445375" y="1673242"/>
            <a:ext cx="8751570" cy="35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5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145694"/>
            <a:ext cx="10483060" cy="601504"/>
          </a:xfrm>
        </p:spPr>
        <p:txBody>
          <a:bodyPr>
            <a:normAutofit/>
          </a:bodyPr>
          <a:lstStyle/>
          <a:p>
            <a:r>
              <a:rPr lang="de-DE" sz="3200"/>
              <a:t>SCIENCE AND EDUCATION FOR SOCIETY WG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92" y="1419301"/>
            <a:ext cx="10663754" cy="505077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300" b="1" dirty="0"/>
              <a:t>Key EU processes to follow 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European Year of Skills 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EU Skills Agenda - Pact for Skills: Large scale Skills cooperations, Regional Skills Partnerships, Harnessing Talent in Europe: a new boost for EU Regions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Preparation of FP10 and the next Erasmus+ programme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European Education Area (EEA) in relation to ERA and European Higher Education Area (EHEA) 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ERA Action 11 - An ERA For the Green transition, Research &amp; Innovation for the Future of Work (ERA4FutureWork) 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sv-SE" sz="2300" dirty="0">
                <a:ea typeface="+mj-lt"/>
                <a:cs typeface="+mj-lt"/>
              </a:rPr>
              <a:t>A blueprint for a future joint European degree, accompanied by recommendations on quality assurance and on attractive academic careers in higher education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3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300" b="1" dirty="0"/>
              <a:t>On-going activities to be followed further in 2024 </a:t>
            </a:r>
            <a:endParaRPr lang="en-GB" sz="2300" b="1" dirty="0">
              <a:cs typeface="Calibri Light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US" sz="2300" dirty="0">
                <a:ea typeface="+mj-lt"/>
                <a:cs typeface="+mj-lt"/>
              </a:rPr>
              <a:t>Pact for Skills and EU Year of Skills: Legacy of the EU Years of Skills in the ERRIN Network and looking forward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US" sz="2300" dirty="0">
                <a:ea typeface="+mj-lt"/>
                <a:cs typeface="+mj-lt"/>
              </a:rPr>
              <a:t>Evidence –based and evidence-informed policy making: what’s next after the JRC Science meets Regions pilot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US" sz="2300" dirty="0">
                <a:ea typeface="+mj-lt"/>
                <a:cs typeface="+mj-lt"/>
              </a:rPr>
              <a:t>The place-based perspective in the European Universities: Community of Practices to be established 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Societal Innovation</a:t>
            </a:r>
            <a:r>
              <a:rPr lang="en-US" sz="2300" dirty="0">
                <a:ea typeface="+mj-lt"/>
                <a:cs typeface="+mj-lt"/>
              </a:rPr>
              <a:t>, the ecosystem approach</a:t>
            </a:r>
          </a:p>
          <a:p>
            <a:pPr marL="0" indent="0">
              <a:spcBef>
                <a:spcPts val="600"/>
              </a:spcBef>
              <a:buNone/>
            </a:pPr>
            <a:endParaRPr lang="en-GB" sz="23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300" b="1" dirty="0"/>
              <a:t>First planned meetings </a:t>
            </a:r>
            <a:endParaRPr lang="en-GB" sz="2300" b="1" dirty="0">
              <a:cs typeface="Calibri Light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Evaluating the societal innovation impact of R&amp;I: learnings from Horizon 2020 and looking forward to the 10th Framework Programme  (Q1 2024)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Capitalising the legacy of the EU Year of Skills in the ERRIN Network (Q2 2024)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n-GB" sz="2300" dirty="0">
                <a:ea typeface="+mj-lt"/>
                <a:cs typeface="+mj-lt"/>
              </a:rPr>
              <a:t>Evidence informed policymaking: what’s next after the JRC Science meets Regions Pilot (TBC)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47198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/>
              <a:t>Co-leads: Joakim P. Berg (Oslo Region), Berwyn Davies (Welsh Higher Education Brussels – Welsh Government), Leonardo Lorusso (Lombardy Region), Caroline Sundberg (Universities in South Sweden) </a:t>
            </a:r>
          </a:p>
        </p:txBody>
      </p:sp>
      <p:pic>
        <p:nvPicPr>
          <p:cNvPr id="2" name="Picture 1" descr="A picture containing text, library, indoor, ceiling&#10;&#10;Description automatically generated">
            <a:extLst>
              <a:ext uri="{FF2B5EF4-FFF2-40B4-BE49-F238E27FC236}">
                <a16:creationId xmlns:a16="http://schemas.microsoft.com/office/drawing/2014/main" id="{D66702F3-7E18-846B-FB00-D04ED161F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27"/>
            <a:ext cx="1718783" cy="11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7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145694"/>
            <a:ext cx="9824357" cy="601504"/>
          </a:xfrm>
        </p:spPr>
        <p:txBody>
          <a:bodyPr>
            <a:noAutofit/>
          </a:bodyPr>
          <a:lstStyle/>
          <a:p>
            <a:r>
              <a:rPr lang="de-DE" sz="3200"/>
              <a:t>INNOVATION &amp; INVESTMENT WORKING GROUP</a:t>
            </a:r>
            <a:endParaRPr lang="en-GB" sz="24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662" y="1419301"/>
            <a:ext cx="10320084" cy="49302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200" b="1" dirty="0"/>
              <a:t>Key EU processes to follow </a:t>
            </a:r>
            <a:endParaRPr lang="en-US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European Industrial Policy and related Industrial Forum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500" dirty="0"/>
              <a:t>Potential opportunities in Horizon Europe and the European Innovation Ecosystems Work </a:t>
            </a:r>
            <a:r>
              <a:rPr lang="en-US" sz="1500" dirty="0" err="1"/>
              <a:t>Programme</a:t>
            </a:r>
            <a:r>
              <a:rPr lang="en-US" sz="1500" dirty="0"/>
              <a:t>, linking with the activity of the other strategic work on the </a:t>
            </a:r>
            <a:r>
              <a:rPr lang="en-US" sz="1500" dirty="0" err="1"/>
              <a:t>Regioanl</a:t>
            </a:r>
            <a:r>
              <a:rPr lang="en-US" sz="1500" dirty="0"/>
              <a:t> Innovation Valleys and I3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Potential opportunities in the Single Market </a:t>
            </a:r>
            <a:r>
              <a:rPr lang="en-US" sz="1500" dirty="0" err="1">
                <a:ea typeface="+mj-lt"/>
                <a:cs typeface="+mj-lt"/>
              </a:rPr>
              <a:t>programme</a:t>
            </a:r>
            <a:r>
              <a:rPr lang="en-US" sz="1500" dirty="0">
                <a:ea typeface="+mj-lt"/>
                <a:cs typeface="+mj-lt"/>
              </a:rPr>
              <a:t> and the Innovation Fund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European Strategic autonomy and associated initiatives, such as the Strategic Technologies for Europe Platform (STEP)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200" b="1" dirty="0"/>
              <a:t>On-going activities to be followed further in 2024</a:t>
            </a:r>
            <a:endParaRPr lang="en-US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Continue the dialogue and foster engagement in the European Innovation Council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Cluster-related European activities, </a:t>
            </a:r>
            <a:r>
              <a:rPr lang="en-US" sz="1600" dirty="0" err="1">
                <a:ea typeface="+mj-lt"/>
                <a:cs typeface="+mj-lt"/>
              </a:rPr>
              <a:t>programme</a:t>
            </a:r>
            <a:r>
              <a:rPr lang="en-US" sz="1600" dirty="0">
                <a:ea typeface="+mj-lt"/>
                <a:cs typeface="+mj-lt"/>
              </a:rPr>
              <a:t> and opportunities, including EUROCLUSTERS call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200" b="1" dirty="0"/>
              <a:t>First planned meetings</a:t>
            </a:r>
            <a:endParaRPr lang="en-US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Kick-starting 2024: Towards R&amp;I and cohesion policies post-2027 – 30 January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Follow-up on the EIC activities </a:t>
            </a:r>
            <a:r>
              <a:rPr lang="en-US" sz="1600" dirty="0" err="1">
                <a:cs typeface="Calibri Light" panose="020F0302020204030204"/>
              </a:rPr>
              <a:t>organised</a:t>
            </a:r>
            <a:r>
              <a:rPr lang="en-US" sz="1600" dirty="0">
                <a:cs typeface="Calibri Light" panose="020F0302020204030204"/>
              </a:rPr>
              <a:t> in 2023 – Q2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Opportunities related to the Innovation Fund – Q2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700" dirty="0">
              <a:cs typeface="Calibri Light" panose="020F0302020204030204"/>
            </a:endParaRP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13918"/>
            <a:ext cx="93773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Gabriele Pedrini (Autonomous Province of Trento), Loles Vidal (Generalitat </a:t>
            </a:r>
            <a:r>
              <a:rPr lang="en-GB" sz="1400" err="1"/>
              <a:t>Valenciana</a:t>
            </a:r>
            <a:r>
              <a:rPr lang="en-GB" sz="1400"/>
              <a:t>), Marie Vaugeois  (Occitanie Europe) Siri Raahede Bentzen (South Denmark), Wim de Kinderen (</a:t>
            </a:r>
            <a:r>
              <a:rPr lang="en-GB" sz="1400" err="1"/>
              <a:t>Brainport</a:t>
            </a:r>
            <a:r>
              <a:rPr lang="en-GB" sz="1400"/>
              <a:t> Eindhoven)</a:t>
            </a:r>
          </a:p>
          <a:p>
            <a:endParaRPr lang="en-GB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A2AB4-9BD6-4778-B6DD-A45EB8F6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" y="140161"/>
            <a:ext cx="1649460" cy="10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9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020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>
                <a:latin typeface="Century Gothic"/>
              </a:rPr>
              <a:t>BIOECONOMY WORKING GROUP</a:t>
            </a:r>
            <a:endParaRPr lang="en-GB" sz="3100" b="0">
              <a:latin typeface="Century Gothic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87" y="1460337"/>
            <a:ext cx="10314676" cy="50940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/>
              <a:t>Main 2024 workstream: </a:t>
            </a:r>
            <a:r>
              <a:rPr lang="en-US" sz="1400" dirty="0"/>
              <a:t>EU Mission 'A Soil Deal for Europe'</a:t>
            </a: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/>
              <a:t>Key EU processes to follow:</a:t>
            </a:r>
            <a:endParaRPr lang="en-GB" sz="14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Implementation of the Soil Mission, and links between the Soil Mission and other EU Missions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European Partnerships: Circular Bio-based Europe, Agroecology, European Partnership for Sustainable Food Systems, EIT Food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Calibri Light" panose="020F0302020204030204"/>
                <a:cs typeface="Calibri Light" panose="020F0302020204030204"/>
              </a:rPr>
              <a:t>Horizon Europe Strategic Plan 2025-2027 and inputs to FP10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/>
              <a:t>On-going activities to be followed further in 2024:</a:t>
            </a:r>
            <a:endParaRPr lang="en-GB" sz="14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a typeface="+mj-lt"/>
                <a:cs typeface="+mj-lt"/>
              </a:rPr>
              <a:t>The implementation of the Soil Mission: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SOILL-Start Up project: support 100 Soil Mission Living Labs and Lighthouses to lead the transition towards healthy soils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Project facilitation around the Soil Mission calls</a:t>
            </a:r>
            <a:endParaRPr lang="en-GB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Sustainable food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cs typeface="Calibri Light"/>
              </a:rPr>
              <a:t>Circular Economy </a:t>
            </a:r>
            <a:endParaRPr lang="en-GB" sz="1400" dirty="0">
              <a:ea typeface="+mj-lt"/>
              <a:cs typeface="+mj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cs typeface="Calibri Light"/>
              </a:rPr>
              <a:t>Investments schemes for circular economy at local and regional level</a:t>
            </a:r>
            <a:endParaRPr lang="en-US" sz="1400" dirty="0">
              <a:cs typeface="Calibri Ligh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Circular Cities and Regions Initiative (CCRI) – Influence future R&amp;I policy initiative and the 2025-2027 Horizon Europe Work programme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ea typeface="+mj-lt"/>
                <a:cs typeface="+mj-lt"/>
              </a:rPr>
              <a:t>Continue the policy dialogue with CBE JU and BIC to maximise the regional involvement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ea typeface="Calibri Light"/>
              <a:cs typeface="Calibri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/>
              <a:t>First planned meetings: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cs typeface="Calibri Light"/>
              </a:rPr>
              <a:t>Breakfast meeting with the Natural Resources &amp; Food Cluster, 9 February ǀ 9:00-11:00</a:t>
            </a:r>
            <a:endParaRPr lang="en-US" sz="1400" dirty="0"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cs typeface="Calibri Light"/>
              </a:rPr>
              <a:t>Natural Resources &amp; Food Cluster: Project facilitation session - April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Implementing EU Soil Mission: supporting ERRIN members to get involved - May/June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866020" y="747198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Angèle Liaigre (Cities Northern Netherlands), Simon Fredholm (Region </a:t>
            </a:r>
            <a:r>
              <a:rPr lang="en-GB" sz="1400" err="1"/>
              <a:t>Värmland</a:t>
            </a:r>
            <a:r>
              <a:rPr lang="en-GB" sz="1400"/>
              <a:t>), Randi Johanne Hoseth (Oslo Region), Ana Rodriduez Vasquez (Galician Innovation Agency)</a:t>
            </a:r>
            <a:endParaRPr lang="en-GB"/>
          </a:p>
        </p:txBody>
      </p:sp>
      <p:pic>
        <p:nvPicPr>
          <p:cNvPr id="2" name="Picture 1" descr="A group of trees in a courtyard&#10;&#10;Description automatically generated">
            <a:extLst>
              <a:ext uri="{FF2B5EF4-FFF2-40B4-BE49-F238E27FC236}">
                <a16:creationId xmlns:a16="http://schemas.microsoft.com/office/drawing/2014/main" id="{15DAB1C0-0E3C-64CD-8F91-F76B632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857375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8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020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 dirty="0"/>
              <a:t>BLUE ECONOMY WORKING GROUP</a:t>
            </a:r>
            <a:endParaRPr lang="en-GB" sz="3100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02" y="1422560"/>
            <a:ext cx="10444443" cy="51359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1900" b="1" dirty="0"/>
              <a:t>Main 2024 workstream: </a:t>
            </a:r>
            <a:r>
              <a:rPr lang="en-US" sz="1900" dirty="0"/>
              <a:t>EU Mission R</a:t>
            </a:r>
            <a:r>
              <a:rPr lang="en-GB" sz="1900" dirty="0" err="1"/>
              <a:t>estore</a:t>
            </a:r>
            <a:r>
              <a:rPr lang="en-GB" sz="1900" dirty="0"/>
              <a:t> our Ocean and Waters by 2030</a:t>
            </a:r>
          </a:p>
          <a:p>
            <a:pPr marL="0" indent="0">
              <a:buNone/>
            </a:pPr>
            <a:endParaRPr lang="en-GB" sz="5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900" b="1" dirty="0"/>
              <a:t>Key EU processes to follow</a:t>
            </a:r>
            <a:endParaRPr lang="en-GB" sz="19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The implementation of the Ocean and Waters Mission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The establishment of a KIC on Water, Marine and Maritime Sectors and Ecosystems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European Partnerships: Water4All, Sustainable Blue Economy, Zero-Emission Waterborne Transport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S3 Partnerships: Maritime Sustainable Blue Bioeconomy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Adoption of the Nature Restoration Law and targets set for oceans, seas and rivers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 Water Resilience Action Plan (expected in Q1 2024)</a:t>
            </a:r>
          </a:p>
          <a:p>
            <a:pPr marL="0" indent="0">
              <a:spcBef>
                <a:spcPts val="600"/>
              </a:spcBef>
              <a:buNone/>
            </a:pPr>
            <a:endParaRPr lang="en-GB" sz="10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900" b="1" dirty="0"/>
              <a:t>On-going activities to be followed further in 2024</a:t>
            </a:r>
            <a:endParaRPr lang="en-GB" sz="19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The implementation of the Ocean and Waters Mission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500" dirty="0">
                <a:ea typeface="+mj-lt"/>
                <a:cs typeface="+mj-lt"/>
              </a:rPr>
              <a:t>The role of regions in the Mission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500" dirty="0">
                <a:ea typeface="+mj-lt"/>
                <a:cs typeface="+mj-lt"/>
              </a:rPr>
              <a:t>Links to macro-regional strategies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500" dirty="0">
                <a:ea typeface="+mj-lt"/>
                <a:cs typeface="+mj-lt"/>
              </a:rPr>
              <a:t>Project facilitation around the Mission calls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ERRIN’s role in the Water4All Partnership</a:t>
            </a:r>
          </a:p>
          <a:p>
            <a:pPr marL="0" indent="0">
              <a:spcBef>
                <a:spcPts val="600"/>
              </a:spcBef>
              <a:buNone/>
            </a:pPr>
            <a:endParaRPr lang="en-GB" sz="10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900" b="1" dirty="0"/>
              <a:t>First planned meetings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cs typeface="Calibri Light"/>
              </a:rPr>
              <a:t>Introduction to a future KIC on Water, Marine and Maritime Sectors and Ecosystems - 5 February </a:t>
            </a:r>
            <a:endParaRPr lang="en-GB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Natural Resources &amp; Food Cluster meeting: 2024 kick-off breakfast - 9 February 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cs typeface="Calibri Light"/>
              </a:rPr>
              <a:t>Site visit to the BIGH Aquaponic Farm - May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866020" y="695852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/>
              <a:t>Co-leads: Saara Nuotio-Coulon (Turku-Southwest Finland), Aki Ishiwa (Emilia-Romagna Region), </a:t>
            </a:r>
            <a:r>
              <a:rPr lang="en-GB" sz="1400" dirty="0" err="1"/>
              <a:t>Klaas</a:t>
            </a:r>
            <a:r>
              <a:rPr lang="en-GB" sz="1400" dirty="0"/>
              <a:t> de Boer (Hanse-Office), Pernille Dagø (South Denmark) &amp; Martin Broberg (</a:t>
            </a:r>
            <a:r>
              <a:rPr lang="en-GB" sz="1400" dirty="0" err="1"/>
              <a:t>Småland</a:t>
            </a:r>
            <a:r>
              <a:rPr lang="en-GB" sz="1400" dirty="0"/>
              <a:t> Blekinge </a:t>
            </a:r>
            <a:r>
              <a:rPr lang="en-GB" sz="1400" dirty="0" err="1"/>
              <a:t>Halland</a:t>
            </a:r>
            <a:r>
              <a:rPr lang="en-GB" sz="1400" dirty="0"/>
              <a:t> South Sweden)</a:t>
            </a:r>
          </a:p>
        </p:txBody>
      </p:sp>
      <p:pic>
        <p:nvPicPr>
          <p:cNvPr id="3" name="Picture 2" descr="Blue water with sun reflection&#10;&#10;Description automatically generated with medium confidence">
            <a:extLst>
              <a:ext uri="{FF2B5EF4-FFF2-40B4-BE49-F238E27FC236}">
                <a16:creationId xmlns:a16="http://schemas.microsoft.com/office/drawing/2014/main" id="{B3D59362-AB41-9002-FBC0-E50AF7EDE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3121" cy="11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4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83983"/>
            <a:ext cx="10189146" cy="803891"/>
          </a:xfrm>
        </p:spPr>
        <p:txBody>
          <a:bodyPr>
            <a:normAutofit/>
          </a:bodyPr>
          <a:lstStyle/>
          <a:p>
            <a:r>
              <a:rPr lang="de-DE" sz="4000"/>
              <a:t>CLIMATE ADAPTATION TASK FORCE</a:t>
            </a:r>
            <a:endParaRPr lang="en-GB" sz="31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57" y="1478838"/>
            <a:ext cx="10504120" cy="48749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000" b="1" dirty="0"/>
              <a:t>Main 2024 workstream: </a:t>
            </a:r>
            <a:r>
              <a:rPr lang="en-GB" sz="2000" dirty="0"/>
              <a:t>Mission on Adaptation to Climate Change</a:t>
            </a:r>
          </a:p>
          <a:p>
            <a:pPr marL="0" indent="0">
              <a:spcBef>
                <a:spcPts val="600"/>
              </a:spcBef>
              <a:buNone/>
            </a:pPr>
            <a:endParaRPr lang="en-GB" sz="10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/>
              <a:t>Key EU processes to follow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Implementation of the EU Mission on Adaptation to Climate Change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Project development around the Adaptation Mission calls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Dialogue with the Mission Secretariat and strengthening ERRIN’s position as an important stakeholder in the Mission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Continuation of Mission Adaptation in light of the </a:t>
            </a:r>
            <a:r>
              <a:rPr lang="en-GB" sz="1500" dirty="0">
                <a:ea typeface="+mj-lt"/>
                <a:cs typeface="+mj-lt"/>
              </a:rPr>
              <a:t>publication of the Horizon Europe Strategic Plan 2025-2027, the new Framework Programme (FP10), and the start of the new European Commission </a:t>
            </a:r>
            <a:endParaRPr lang="en-US" sz="1500" dirty="0">
              <a:ea typeface="+mj-lt"/>
              <a:cs typeface="+mj-lt"/>
            </a:endParaRPr>
          </a:p>
          <a:p>
            <a:pPr algn="l" rtl="0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EU Mission Adaptation projects: Pathways2Resilience and RESIST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Follow developments and provide information on opportunities and support services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</a:pPr>
            <a:r>
              <a:rPr lang="en-US" sz="1500" dirty="0">
                <a:ea typeface="+mj-lt"/>
                <a:cs typeface="+mj-lt"/>
              </a:rPr>
              <a:t>Follow up on experiences from regions that take part of the different services offered by the projects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05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/>
              <a:t>Other topics to be followed further in 2024</a:t>
            </a:r>
            <a:endParaRPr lang="en-GB" sz="2000" b="1" dirty="0">
              <a:highlight>
                <a:srgbClr val="00FF00"/>
              </a:highlight>
              <a:cs typeface="Calibri Light"/>
            </a:endParaRPr>
          </a:p>
          <a:p>
            <a:pPr algn="just" rtl="0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Case studies on Adaptation (work done by JRC) </a:t>
            </a:r>
          </a:p>
          <a:p>
            <a:pPr algn="just" rtl="0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Case studies on Adaptation (work done by EEA) </a:t>
            </a:r>
          </a:p>
          <a:p>
            <a:pPr algn="just" rtl="0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+mj-lt"/>
                <a:cs typeface="+mj-lt"/>
              </a:rPr>
              <a:t>PRI Working Group on Transformative Innovation for Climate Resilience </a:t>
            </a:r>
            <a:r>
              <a:rPr lang="en-US" sz="1700" dirty="0">
                <a:ea typeface="+mj-lt"/>
                <a:cs typeface="+mj-lt"/>
              </a:rPr>
              <a:t> </a:t>
            </a:r>
            <a:endParaRPr lang="en-GB" sz="17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1000" b="1" dirty="0"/>
          </a:p>
          <a:p>
            <a:pPr marL="0" indent="0" algn="just" fontAlgn="base">
              <a:buNone/>
            </a:pPr>
            <a:r>
              <a:rPr lang="en-GB" sz="2000" b="1" dirty="0"/>
              <a:t>First planned activities</a:t>
            </a:r>
          </a:p>
          <a:p>
            <a:pPr algn="just" rtl="0" fontAlgn="base"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Natural Resources &amp; Food Cluster meeting: 2024 kick-off breakfast - 9 February</a:t>
            </a:r>
          </a:p>
          <a:p>
            <a:pPr algn="l" rtl="0" fontAlgn="base"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Natural Resources &amp; Food Cluster: Project facilitation session - April </a:t>
            </a:r>
            <a:endParaRPr lang="en-US" sz="1600" dirty="0">
              <a:cs typeface="Calibri Light" panose="020F0302020204030204"/>
            </a:endParaRP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75293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Co-leads: Zoe </a:t>
            </a:r>
            <a:r>
              <a:rPr lang="en-GB" sz="1400" err="1"/>
              <a:t>Buyle-Bodin</a:t>
            </a:r>
            <a:r>
              <a:rPr lang="en-GB" sz="1400"/>
              <a:t> (Normandy), Miia Paananen (Turku - Southwest Finland), Ingvild Jacobsen (Oslo Region), Torsten Raff (Bremen) </a:t>
            </a:r>
          </a:p>
        </p:txBody>
      </p:sp>
      <p:pic>
        <p:nvPicPr>
          <p:cNvPr id="6" name="Picture 5" descr="Looking up view of a tree canopy&#10;&#10;Description automatically generated">
            <a:extLst>
              <a:ext uri="{FF2B5EF4-FFF2-40B4-BE49-F238E27FC236}">
                <a16:creationId xmlns:a16="http://schemas.microsoft.com/office/drawing/2014/main" id="{D5997661-4249-FFFB-197C-0E43B21DE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6"/>
            <a:ext cx="1711514" cy="12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3885874" y="1716027"/>
            <a:ext cx="1606215" cy="538411"/>
          </a:xfrm>
          <a:custGeom>
            <a:avLst/>
            <a:gdLst/>
            <a:ahLst/>
            <a:cxnLst/>
            <a:rect l="l" t="t" r="r" b="b"/>
            <a:pathLst>
              <a:path w="634554" h="212705">
                <a:moveTo>
                  <a:pt x="106353" y="0"/>
                </a:moveTo>
                <a:lnTo>
                  <a:pt x="528201" y="0"/>
                </a:lnTo>
                <a:cubicBezTo>
                  <a:pt x="556408" y="0"/>
                  <a:pt x="583459" y="11205"/>
                  <a:pt x="603404" y="31150"/>
                </a:cubicBezTo>
                <a:cubicBezTo>
                  <a:pt x="623349" y="51095"/>
                  <a:pt x="634554" y="78146"/>
                  <a:pt x="634554" y="106353"/>
                </a:cubicBezTo>
                <a:lnTo>
                  <a:pt x="634554" y="106353"/>
                </a:lnTo>
                <a:cubicBezTo>
                  <a:pt x="634554" y="165090"/>
                  <a:pt x="586938" y="212705"/>
                  <a:pt x="52820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6243319" y="1716027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19" name="Freeform 19"/>
          <p:cNvSpPr/>
          <p:nvPr/>
        </p:nvSpPr>
        <p:spPr>
          <a:xfrm>
            <a:off x="8529876" y="1731339"/>
            <a:ext cx="2302581" cy="538411"/>
          </a:xfrm>
          <a:custGeom>
            <a:avLst/>
            <a:gdLst/>
            <a:ahLst/>
            <a:cxnLst/>
            <a:rect l="l" t="t" r="r" b="b"/>
            <a:pathLst>
              <a:path w="909662" h="212705">
                <a:moveTo>
                  <a:pt x="106353" y="0"/>
                </a:moveTo>
                <a:lnTo>
                  <a:pt x="803309" y="0"/>
                </a:lnTo>
                <a:cubicBezTo>
                  <a:pt x="831516" y="0"/>
                  <a:pt x="858567" y="11205"/>
                  <a:pt x="878512" y="31150"/>
                </a:cubicBezTo>
                <a:cubicBezTo>
                  <a:pt x="898457" y="51095"/>
                  <a:pt x="909662" y="78146"/>
                  <a:pt x="909662" y="106353"/>
                </a:cubicBezTo>
                <a:lnTo>
                  <a:pt x="909662" y="106353"/>
                </a:lnTo>
                <a:cubicBezTo>
                  <a:pt x="909662" y="165090"/>
                  <a:pt x="862046" y="212705"/>
                  <a:pt x="803309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41" name="Freeform 41"/>
          <p:cNvSpPr/>
          <p:nvPr/>
        </p:nvSpPr>
        <p:spPr>
          <a:xfrm>
            <a:off x="6328276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51" name="Freeform 51"/>
          <p:cNvSpPr/>
          <p:nvPr/>
        </p:nvSpPr>
        <p:spPr>
          <a:xfrm>
            <a:off x="9586751" y="6270341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3" name="Freeform 63"/>
          <p:cNvSpPr/>
          <p:nvPr/>
        </p:nvSpPr>
        <p:spPr>
          <a:xfrm>
            <a:off x="2292891" y="4085295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69" name="Freeform 69"/>
          <p:cNvSpPr/>
          <p:nvPr/>
        </p:nvSpPr>
        <p:spPr>
          <a:xfrm>
            <a:off x="8167763" y="4046499"/>
            <a:ext cx="1861887" cy="538411"/>
          </a:xfrm>
          <a:custGeom>
            <a:avLst/>
            <a:gdLst/>
            <a:ahLst/>
            <a:cxnLst/>
            <a:rect l="l" t="t" r="r" b="b"/>
            <a:pathLst>
              <a:path w="735560" h="212705">
                <a:moveTo>
                  <a:pt x="106353" y="0"/>
                </a:moveTo>
                <a:lnTo>
                  <a:pt x="629207" y="0"/>
                </a:lnTo>
                <a:cubicBezTo>
                  <a:pt x="687944" y="0"/>
                  <a:pt x="735560" y="47616"/>
                  <a:pt x="735560" y="106353"/>
                </a:cubicBezTo>
                <a:lnTo>
                  <a:pt x="735560" y="106353"/>
                </a:lnTo>
                <a:cubicBezTo>
                  <a:pt x="735560" y="165090"/>
                  <a:pt x="687944" y="212705"/>
                  <a:pt x="629207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4" name="Freeform 74"/>
          <p:cNvSpPr/>
          <p:nvPr/>
        </p:nvSpPr>
        <p:spPr>
          <a:xfrm>
            <a:off x="131770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77" name="Freeform 77"/>
          <p:cNvSpPr/>
          <p:nvPr/>
        </p:nvSpPr>
        <p:spPr>
          <a:xfrm>
            <a:off x="2065977" y="6336589"/>
            <a:ext cx="2033337" cy="538411"/>
          </a:xfrm>
          <a:custGeom>
            <a:avLst/>
            <a:gdLst/>
            <a:ahLst/>
            <a:cxnLst/>
            <a:rect l="l" t="t" r="r" b="b"/>
            <a:pathLst>
              <a:path w="803293" h="212705">
                <a:moveTo>
                  <a:pt x="106353" y="0"/>
                </a:moveTo>
                <a:lnTo>
                  <a:pt x="696941" y="0"/>
                </a:lnTo>
                <a:cubicBezTo>
                  <a:pt x="755678" y="0"/>
                  <a:pt x="803293" y="47616"/>
                  <a:pt x="803293" y="106353"/>
                </a:cubicBezTo>
                <a:lnTo>
                  <a:pt x="803293" y="106353"/>
                </a:lnTo>
                <a:cubicBezTo>
                  <a:pt x="803293" y="165090"/>
                  <a:pt x="755678" y="212705"/>
                  <a:pt x="696941" y="212705"/>
                </a:cubicBezTo>
                <a:lnTo>
                  <a:pt x="106353" y="212705"/>
                </a:lnTo>
                <a:cubicBezTo>
                  <a:pt x="47616" y="212705"/>
                  <a:pt x="0" y="165090"/>
                  <a:pt x="0" y="106353"/>
                </a:cubicBezTo>
                <a:lnTo>
                  <a:pt x="0" y="106353"/>
                </a:lnTo>
                <a:cubicBezTo>
                  <a:pt x="0" y="47616"/>
                  <a:pt x="47616" y="0"/>
                  <a:pt x="106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BE" sz="120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5A7C4A6-AEF1-1C2F-AB94-4B2EA73F2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22" t="35311" r="1270" b="33225"/>
          <a:stretch/>
        </p:blipFill>
        <p:spPr>
          <a:xfrm>
            <a:off x="1861258" y="1628544"/>
            <a:ext cx="7938524" cy="29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020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 dirty="0"/>
              <a:t>SMART CITIES WORKING GROUP</a:t>
            </a:r>
            <a:endParaRPr lang="en-GB" sz="3100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67" y="1468800"/>
            <a:ext cx="10517596" cy="50302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b="1" dirty="0"/>
              <a:t>Main 2024 workstream: </a:t>
            </a:r>
            <a:r>
              <a:rPr lang="en-US" sz="2200" dirty="0"/>
              <a:t>EU Mission on 100 climate-neutral and smart cities by 2030</a:t>
            </a:r>
            <a:endParaRPr lang="en-GB" sz="2200" dirty="0"/>
          </a:p>
          <a:p>
            <a:pPr marL="0" indent="0">
              <a:buNone/>
            </a:pPr>
            <a:endParaRPr lang="en-GB" sz="16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follow: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The implementation of the Cities Mission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Project development around the Cities Mission calls for 2024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The smart aspect of the Cities Mission and the use of digital tools in smart cities – linking to the </a:t>
            </a:r>
            <a:r>
              <a:rPr lang="en-GB" sz="1700" dirty="0" err="1">
                <a:ea typeface="+mj-lt"/>
                <a:cs typeface="+mj-lt"/>
              </a:rPr>
              <a:t>NetZeroCities</a:t>
            </a:r>
            <a:r>
              <a:rPr lang="en-GB" sz="1700" dirty="0">
                <a:ea typeface="+mj-lt"/>
                <a:cs typeface="+mj-lt"/>
              </a:rPr>
              <a:t> Pilot City projects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The continuation of the EU Missions – inputs to FP10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Links between the Cities Mission and other EU Missions, the New European Bauhaus and the Urban Transitions Mission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7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2024: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>
                <a:ea typeface="+mj-lt"/>
                <a:cs typeface="+mj-lt"/>
              </a:rPr>
              <a:t>The implementation of the Cities Mission: Experience and lessons learned on </a:t>
            </a:r>
            <a:r>
              <a:rPr lang="en-GB" sz="1700" dirty="0">
                <a:ea typeface="+mj-lt"/>
                <a:cs typeface="+mj-lt"/>
              </a:rPr>
              <a:t>Climate City Contracts (CCCs)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European Urban Initiative: City to city exchanges within the initiative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8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meetings:</a:t>
            </a:r>
          </a:p>
          <a:p>
            <a:pPr>
              <a:spcBef>
                <a:spcPts val="600"/>
              </a:spcBef>
            </a:pPr>
            <a:r>
              <a:rPr lang="en-GB" sz="1700" dirty="0">
                <a:cs typeface="Calibri Light"/>
              </a:rPr>
              <a:t>Low Carbon Cluster project facilitation session – 23 January</a:t>
            </a:r>
          </a:p>
          <a:p>
            <a:pPr>
              <a:spcBef>
                <a:spcPts val="600"/>
              </a:spcBef>
            </a:pPr>
            <a:r>
              <a:rPr lang="en-GB" sz="1700" dirty="0">
                <a:cs typeface="Calibri Light"/>
              </a:rPr>
              <a:t>Cities Mission: Experiences and lessons learned in the Climate City Contract process – 25 March</a:t>
            </a:r>
          </a:p>
          <a:p>
            <a:pPr>
              <a:spcBef>
                <a:spcPts val="600"/>
              </a:spcBef>
            </a:pPr>
            <a:r>
              <a:rPr lang="en-GB" sz="1700" dirty="0">
                <a:cs typeface="Calibri Light"/>
              </a:rPr>
              <a:t>Follow-up: Low Carbon Cluster project facilitation session – 19 June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866020" y="747198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/>
              <a:t>Co-leads: Pieter Faber (Cities Northern Netherlands), Miia Paananen (Turku-Southwest Finland), Runa Monstad (Stavanger Region), Alis Socea (North-East Romania) &amp; Helle Bech Sørensen-Hylle (South Denmark)</a:t>
            </a:r>
          </a:p>
        </p:txBody>
      </p:sp>
      <p:pic>
        <p:nvPicPr>
          <p:cNvPr id="4" name="Picture 3" descr="A city with lights and dots&#10;&#10;Description automatically generated with medium confidence">
            <a:extLst>
              <a:ext uri="{FF2B5EF4-FFF2-40B4-BE49-F238E27FC236}">
                <a16:creationId xmlns:a16="http://schemas.microsoft.com/office/drawing/2014/main" id="{833A865C-17D6-C254-C032-0D7C953E6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44"/>
            <a:ext cx="1787480" cy="11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8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741" y="1417613"/>
            <a:ext cx="10766467" cy="484730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GB" sz="2200" b="1" dirty="0"/>
              <a:t>Main 2024 workstream: Sustainable and Innovative Mobility</a:t>
            </a:r>
          </a:p>
          <a:p>
            <a:pPr marL="0" indent="0">
              <a:buNone/>
            </a:pPr>
            <a:endParaRPr lang="en-GB" sz="11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TEN-T regulation: Urban Nodes in TEN-T regulation and relative funding in the Connecting Europe Facility (CEF) programme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Digitalisation of mobility: Digital Mobility Package, European Mobility Data Space, Multimodal Digital Mobility Services (MDMS)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Mobility aspects in the Cities Mission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Hydrogen mobility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5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 </a:t>
            </a:r>
            <a:r>
              <a:rPr lang="en-GB" sz="2200" b="1" dirty="0">
                <a:highlight>
                  <a:srgbClr val="00FF00"/>
                </a:highlight>
              </a:rPr>
              <a:t> 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TEN-T and Connecting Europe Facility (CEF)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ea typeface="+mj-lt"/>
                <a:cs typeface="+mj-lt"/>
              </a:rPr>
              <a:t>European Partnerships (CCAM, 2ZERO, EU Rail…)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15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cs typeface="Calibri Light" panose="020F0302020204030204"/>
              </a:rPr>
              <a:t>Low Carbon Cluster project facilitation session: Cities Mission calls – 23 January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700" dirty="0">
                <a:cs typeface="Calibri Light" panose="020F0302020204030204"/>
              </a:rPr>
              <a:t>Mobility Transition Pathway – March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>
                <a:cs typeface="Calibri Light" panose="020F0302020204030204"/>
              </a:rPr>
              <a:t>Project Development session: Horizon Europe Cluster 5, CCAM – April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83F171-B0BD-7511-602B-193DA68B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52" y="145694"/>
            <a:ext cx="9824357" cy="601504"/>
          </a:xfrm>
        </p:spPr>
        <p:txBody>
          <a:bodyPr>
            <a:normAutofit fontScale="90000"/>
          </a:bodyPr>
          <a:lstStyle/>
          <a:p>
            <a:r>
              <a:rPr lang="de-DE" sz="4000"/>
              <a:t>TRANSPORT WORKING GROUP</a:t>
            </a:r>
            <a:endParaRPr lang="en-GB" sz="3100" b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829951F-C303-EE9B-F1EA-E64BFB6DA36E}"/>
              </a:ext>
            </a:extLst>
          </p:cNvPr>
          <p:cNvSpPr txBox="1"/>
          <p:nvPr/>
        </p:nvSpPr>
        <p:spPr>
          <a:xfrm>
            <a:off x="1841851" y="747198"/>
            <a:ext cx="938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Co-leads: Marcus Göpfert (Stuttgart), Françoise Guaspare (Ile-de-France Europe</a:t>
            </a:r>
            <a:r>
              <a:rPr lang="nn-NO" sz="1600"/>
              <a:t>), </a:t>
            </a:r>
            <a:r>
              <a:rPr lang="en-GB" sz="1600"/>
              <a:t>Francisco Vigalondo (Aragón Exterior)</a:t>
            </a:r>
          </a:p>
        </p:txBody>
      </p:sp>
      <p:pic>
        <p:nvPicPr>
          <p:cNvPr id="7" name="Picture 5" descr="A picture containing yellow, outdoor, way, sidewalk&#10;&#10;Description automatically generated">
            <a:extLst>
              <a:ext uri="{FF2B5EF4-FFF2-40B4-BE49-F238E27FC236}">
                <a16:creationId xmlns:a16="http://schemas.microsoft.com/office/drawing/2014/main" id="{472AC21D-3BD1-9D5C-581E-24C6103B4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99487" cy="13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3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A883FE-78E2-4DCE-B69D-EC3AC3B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40" y="145694"/>
            <a:ext cx="10189146" cy="523220"/>
          </a:xfrm>
        </p:spPr>
        <p:txBody>
          <a:bodyPr>
            <a:normAutofit fontScale="90000"/>
          </a:bodyPr>
          <a:lstStyle/>
          <a:p>
            <a:r>
              <a:rPr lang="de-DE" sz="4000" dirty="0"/>
              <a:t>ENERGY AND CLIMATE CHANGE WG</a:t>
            </a:r>
            <a:endParaRPr lang="en-GB" sz="3100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67E7D-B52D-471B-8DB0-B72990FD4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332" y="1411924"/>
            <a:ext cx="10076011" cy="48473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Key EU processes to follow</a:t>
            </a:r>
            <a:endParaRPr lang="en-GB" sz="2200" b="1" dirty="0">
              <a:highlight>
                <a:srgbClr val="00FF00"/>
              </a:highlight>
              <a:latin typeface="+mj-lt"/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European Roadmap on Hydrogen Valleys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European Wind Power Package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Net Zero Industry Act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Smart and sustainable buildings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European Partnerships (e.g. Clean Hydrogen, Built4People, BATT4EU)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EU Missions (Mission Adaptation to Climate Change, Mission Climate-Neutral and Smart Cities)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5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On-going activities to be followed further in 2024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ea typeface="+mj-lt"/>
                <a:cs typeface="+mj-lt"/>
              </a:rPr>
              <a:t>ERRIN’s input paper to </a:t>
            </a:r>
            <a:r>
              <a:rPr lang="en-GB" sz="1600" dirty="0">
                <a:ea typeface="+mj-lt"/>
                <a:cs typeface="+mj-lt"/>
              </a:rPr>
              <a:t>European Roadmap on Hydrogen Valleys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Dialogue with the Commission on the Net Zero Industry Act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Explore opportunities in the Built4People Partnership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ea typeface="+mj-lt"/>
                <a:cs typeface="+mj-lt"/>
              </a:rPr>
              <a:t>Capitalise on the results of </a:t>
            </a:r>
            <a:r>
              <a:rPr lang="en-GB" sz="1600" dirty="0">
                <a:ea typeface="+mj-lt"/>
                <a:cs typeface="+mj-lt"/>
                <a:hlinkClick r:id="rId2"/>
              </a:rPr>
              <a:t>the RIPEET project </a:t>
            </a:r>
            <a:r>
              <a:rPr lang="en-GB" sz="1600" dirty="0">
                <a:ea typeface="+mj-lt"/>
                <a:cs typeface="+mj-lt"/>
              </a:rPr>
              <a:t>(e.g. methodology, Transition Labs)</a:t>
            </a:r>
            <a:endParaRPr lang="en-US" sz="1600" dirty="0">
              <a:ea typeface="+mj-lt"/>
              <a:cs typeface="+mj-lt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22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200" b="1" dirty="0"/>
              <a:t>First planned meetings</a:t>
            </a:r>
            <a:endParaRPr lang="en-GB" sz="2200" b="1" dirty="0">
              <a:highlight>
                <a:srgbClr val="00FF00"/>
              </a:highlight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cs typeface="Calibri Light" panose="020F0302020204030204"/>
              </a:rPr>
              <a:t>Low Carbon Cluster project facilitation session: Cities Mission calls - 23 January </a:t>
            </a:r>
            <a:endParaRPr lang="en-US" sz="1600" dirty="0">
              <a:cs typeface="Calibri Light" panose="020F030202020403020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Information Session on European Wind Power Package and Net Zero Industry Act negotiations - 14 March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Joint Policy Conference with the Hydrogen Europe Regional Pillar and the S3 Hydrogen Valleys Partnerships on ″</a:t>
            </a:r>
            <a:r>
              <a:rPr lang="en-GB" sz="1600" dirty="0">
                <a:cs typeface="Calibri Light" panose="020F0302020204030204"/>
              </a:rPr>
              <a:t>Scaling-up Hydrogen Valleys to foster regional development″</a:t>
            </a:r>
            <a:r>
              <a:rPr lang="en-US" sz="1600" dirty="0">
                <a:cs typeface="Calibri Light" panose="020F0302020204030204"/>
              </a:rPr>
              <a:t> at the European Sustainable Energy Week – June (TBC)</a:t>
            </a:r>
            <a:endParaRPr lang="en-GB" sz="1600" dirty="0">
              <a:cs typeface="Calibri Light" panose="020F030202020403020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cs typeface="Calibri Light" panose="020F0302020204030204"/>
              </a:rPr>
              <a:t>Follow-up: Low Carbon Cluster project facilitation session – 19 June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2F6D-1908-4CAB-AAF8-DA82D653381C}"/>
              </a:ext>
            </a:extLst>
          </p:cNvPr>
          <p:cNvSpPr txBox="1"/>
          <p:nvPr/>
        </p:nvSpPr>
        <p:spPr>
          <a:xfrm>
            <a:off x="1708940" y="714952"/>
            <a:ext cx="9377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/>
              <a:t>Co-leads: Valentine Willmann (Scotland Europa), Irene Palomino (Extremadura), Emilia Pernaa (West Finland), Pieter Faber (Cities Northern Netherlands), Ingvild Jacobsen (Oslo Region)</a:t>
            </a:r>
          </a:p>
        </p:txBody>
      </p:sp>
      <p:pic>
        <p:nvPicPr>
          <p:cNvPr id="2" name="Picture 1" descr="A picture containing sky, outdoor, distance&#10;&#10;Description automatically generated">
            <a:extLst>
              <a:ext uri="{FF2B5EF4-FFF2-40B4-BE49-F238E27FC236}">
                <a16:creationId xmlns:a16="http://schemas.microsoft.com/office/drawing/2014/main" id="{7ECD48E5-B634-BCAA-61A4-2DC7438BF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9642" cy="11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28907"/>
      </p:ext>
    </p:extLst>
  </p:cSld>
  <p:clrMapOvr>
    <a:masterClrMapping/>
  </p:clrMapOvr>
</p:sld>
</file>

<file path=ppt/theme/theme1.xml><?xml version="1.0" encoding="utf-8"?>
<a:theme xmlns:a="http://schemas.openxmlformats.org/drawingml/2006/main" name="1_ERRIN -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RIN_Presentation_Template_2021.potx" id="{7BB2036F-688F-4051-9F58-FE13C1EACDDC}" vid="{4237F43A-2D93-486A-904E-BCEC5ACC2C19}"/>
    </a:ext>
  </a:extLst>
</a:theme>
</file>

<file path=ppt/theme/theme2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96A6B882-5F48-447F-A7D4-67E2E65020CB}" vid="{84D26861-A52C-404B-9007-DA3F0596B82E}"/>
    </a:ext>
  </a:extLst>
</a:theme>
</file>

<file path=ppt/theme/theme3.xml><?xml version="1.0" encoding="utf-8"?>
<a:theme xmlns:a="http://schemas.openxmlformats.org/drawingml/2006/main" name="Gekleurde tekstdi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inddi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95ae54-fc7a-4596-af32-e45ca0b41768">
      <Terms xmlns="http://schemas.microsoft.com/office/infopath/2007/PartnerControls"/>
    </lcf76f155ced4ddcb4097134ff3c332f>
    <TaxCatchAll xmlns="13bb85fc-eb27-42f5-884f-0dba5a6030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7E1244EA25F48A65594F99B182991" ma:contentTypeVersion="15" ma:contentTypeDescription="Create a new document." ma:contentTypeScope="" ma:versionID="e83c0ada780e2a150bd2afb8087ac911">
  <xsd:schema xmlns:xsd="http://www.w3.org/2001/XMLSchema" xmlns:xs="http://www.w3.org/2001/XMLSchema" xmlns:p="http://schemas.microsoft.com/office/2006/metadata/properties" xmlns:ns2="2895ae54-fc7a-4596-af32-e45ca0b41768" xmlns:ns3="13bb85fc-eb27-42f5-884f-0dba5a603082" targetNamespace="http://schemas.microsoft.com/office/2006/metadata/properties" ma:root="true" ma:fieldsID="c5c197f1a071f51b7d469d0bf207e4d6" ns2:_="" ns3:_="">
    <xsd:import namespace="2895ae54-fc7a-4596-af32-e45ca0b41768"/>
    <xsd:import namespace="13bb85fc-eb27-42f5-884f-0dba5a6030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5ae54-fc7a-4596-af32-e45ca0b417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7986825-7e3e-4ab4-9e93-267d38195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b85fc-eb27-42f5-884f-0dba5a60308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be94279-1bad-45d0-921e-20483f01b3f9}" ma:internalName="TaxCatchAll" ma:showField="CatchAllData" ma:web="13bb85fc-eb27-42f5-884f-0dba5a6030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7F716F-CA8D-4B83-8571-4B8B694101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4DCEB4-6916-46D3-98D9-68FCECA616B6}">
  <ds:schemaRefs>
    <ds:schemaRef ds:uri="23f0f681-ffb1-491f-9a59-c297136bc497"/>
    <ds:schemaRef ds:uri="3c94959c-3de5-41d2-b05d-77f8400080b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895ae54-fc7a-4596-af32-e45ca0b41768"/>
    <ds:schemaRef ds:uri="13bb85fc-eb27-42f5-884f-0dba5a603082"/>
  </ds:schemaRefs>
</ds:datastoreItem>
</file>

<file path=customXml/itemProps3.xml><?xml version="1.0" encoding="utf-8"?>
<ds:datastoreItem xmlns:ds="http://schemas.openxmlformats.org/officeDocument/2006/customXml" ds:itemID="{C87AA019-A7AD-4477-97AC-F9A9AD144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5ae54-fc7a-4596-af32-e45ca0b41768"/>
    <ds:schemaRef ds:uri="13bb85fc-eb27-42f5-884f-0dba5a6030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3026</Words>
  <Application>Microsoft Office PowerPoint</Application>
  <PresentationFormat>Widescreen</PresentationFormat>
  <Paragraphs>305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1_ERRIN - blue</vt:lpstr>
      <vt:lpstr>1_Mukautettu suunnittelumalli</vt:lpstr>
      <vt:lpstr>Gekleurde tekstdia's</vt:lpstr>
      <vt:lpstr>Einddia's</vt:lpstr>
      <vt:lpstr>Diseño personalizado</vt:lpstr>
      <vt:lpstr>PowerPoint Presentation</vt:lpstr>
      <vt:lpstr>PowerPoint Presentation</vt:lpstr>
      <vt:lpstr>BIOECONOMY WORKING GROUP</vt:lpstr>
      <vt:lpstr>BLUE ECONOMY WORKING GROUP</vt:lpstr>
      <vt:lpstr>CLIMATE ADAPTATION TASK FORCE</vt:lpstr>
      <vt:lpstr>PowerPoint Presentation</vt:lpstr>
      <vt:lpstr>SMART CITIES WORKING GROUP</vt:lpstr>
      <vt:lpstr>TRANSPORT WORKING GROUP</vt:lpstr>
      <vt:lpstr>ENERGY AND CLIMATE CHANGE WG</vt:lpstr>
      <vt:lpstr>PowerPoint Presentation</vt:lpstr>
      <vt:lpstr>CULTURAL HERITAGE AND TOURISM WG</vt:lpstr>
      <vt:lpstr>DESIGN AND CREATIVITY WORKING GROUP</vt:lpstr>
      <vt:lpstr>NEW EUROPEAN BAUHAUS TASK FORCE</vt:lpstr>
      <vt:lpstr>PowerPoint Presentation</vt:lpstr>
      <vt:lpstr>HEALTH WORKING GROUP</vt:lpstr>
      <vt:lpstr>ICT WORKING GROUP</vt:lpstr>
      <vt:lpstr>PowerPoint Presentation</vt:lpstr>
      <vt:lpstr>POLICY WORKING GROUP</vt:lpstr>
      <vt:lpstr>SMART SPECIALISATION WORKING GROUP</vt:lpstr>
      <vt:lpstr>SCIENCE AND EDUCATION FOR SOCIETY WG</vt:lpstr>
      <vt:lpstr>INNOVATION &amp; INVESTMENT WORKING GROUP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Pirita Lindholm</dc:creator>
  <cp:lastModifiedBy>Agnieszka Wieczorek</cp:lastModifiedBy>
  <cp:revision>1</cp:revision>
  <dcterms:created xsi:type="dcterms:W3CDTF">2023-02-27T15:16:43Z</dcterms:created>
  <dcterms:modified xsi:type="dcterms:W3CDTF">2024-02-07T13:58:03Z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0x0101007FA7E1244EA25F48A65594F99B182991</vt:lpwstr>
  </property>
</Properties>
</file>